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9"/>
    <p:sldId id="257" r:id="rId20"/>
    <p:sldId id="258" r:id="rId21"/>
    <p:sldId id="259" r:id="rId22"/>
    <p:sldId id="260" r:id="rId23"/>
    <p:sldId id="261" r:id="rId24"/>
    <p:sldId id="262" r:id="rId25"/>
    <p:sldId id="263" r:id="rId26"/>
    <p:sldId id="264" r:id="rId27"/>
    <p:sldId id="265" r:id="rId28"/>
    <p:sldId id="266" r:id="rId29"/>
    <p:sldId id="267" r:id="rId30"/>
    <p:sldId id="268" r:id="rId31"/>
    <p:sldId id="269" r:id="rId3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elleza" charset="1" panose="02000503050000020003"/>
      <p:regular r:id="rId10"/>
    </p:embeddedFont>
    <p:embeddedFont>
      <p:font typeface="Canva Sans" charset="1" panose="020B0503030501040103"/>
      <p:regular r:id="rId11"/>
    </p:embeddedFont>
    <p:embeddedFont>
      <p:font typeface="Canva Sans Bold" charset="1" panose="020B0803030501040103"/>
      <p:regular r:id="rId12"/>
    </p:embeddedFont>
    <p:embeddedFont>
      <p:font typeface="Canva Sans Italics" charset="1" panose="020B0503030501040103"/>
      <p:regular r:id="rId13"/>
    </p:embeddedFont>
    <p:embeddedFont>
      <p:font typeface="Canva Sans Bold Italics" charset="1" panose="020B0803030501040103"/>
      <p:regular r:id="rId14"/>
    </p:embeddedFont>
    <p:embeddedFont>
      <p:font typeface="Alice" charset="1" panose="00000500000000000000"/>
      <p:regular r:id="rId15"/>
    </p:embeddedFont>
    <p:embeddedFont>
      <p:font typeface="Alice Bold" charset="1" panose="00000500000000000000"/>
      <p:regular r:id="rId16"/>
    </p:embeddedFont>
    <p:embeddedFont>
      <p:font typeface="Alice Italics" charset="1" panose="00000500000000000000"/>
      <p:regular r:id="rId17"/>
    </p:embeddedFont>
    <p:embeddedFont>
      <p:font typeface="Alice Bold Italics" charset="1" panose="000005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slides/slide1.xml" Type="http://schemas.openxmlformats.org/officeDocument/2006/relationships/slide"/><Relationship Id="rId2" Target="presProps.xml" Type="http://schemas.openxmlformats.org/officeDocument/2006/relationships/presProps"/><Relationship Id="rId20" Target="slides/slide2.xml" Type="http://schemas.openxmlformats.org/officeDocument/2006/relationships/slide"/><Relationship Id="rId21" Target="slides/slide3.xml" Type="http://schemas.openxmlformats.org/officeDocument/2006/relationships/slide"/><Relationship Id="rId22" Target="slides/slide4.xml" Type="http://schemas.openxmlformats.org/officeDocument/2006/relationships/slide"/><Relationship Id="rId23" Target="slides/slide5.xml" Type="http://schemas.openxmlformats.org/officeDocument/2006/relationships/slide"/><Relationship Id="rId24" Target="slides/slide6.xml" Type="http://schemas.openxmlformats.org/officeDocument/2006/relationships/slide"/><Relationship Id="rId25" Target="slides/slide7.xml" Type="http://schemas.openxmlformats.org/officeDocument/2006/relationships/slide"/><Relationship Id="rId26" Target="slides/slide8.xml" Type="http://schemas.openxmlformats.org/officeDocument/2006/relationships/slide"/><Relationship Id="rId27" Target="slides/slide9.xml" Type="http://schemas.openxmlformats.org/officeDocument/2006/relationships/slide"/><Relationship Id="rId28" Target="slides/slide10.xml" Type="http://schemas.openxmlformats.org/officeDocument/2006/relationships/slide"/><Relationship Id="rId29" Target="slides/slide11.xml" Type="http://schemas.openxmlformats.org/officeDocument/2006/relationships/slide"/><Relationship Id="rId3" Target="viewProps.xml" Type="http://schemas.openxmlformats.org/officeDocument/2006/relationships/viewProps"/><Relationship Id="rId30" Target="slides/slide12.xml" Type="http://schemas.openxmlformats.org/officeDocument/2006/relationships/slide"/><Relationship Id="rId31" Target="slides/slide13.xml" Type="http://schemas.openxmlformats.org/officeDocument/2006/relationships/slide"/><Relationship Id="rId32" Target="slides/slide14.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5.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6.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7.png" Type="http://schemas.openxmlformats.org/officeDocument/2006/relationships/image"/><Relationship Id="rId8" Target="../media/image28.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2.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flipH="false" flipV="false">
            <a:off x="0" y="0"/>
            <a:ext cx="18288000" cy="10287000"/>
          </a:xfrm>
          <a:prstGeom prst="rect">
            <a:avLst/>
          </a:prstGeom>
        </p:spPr>
      </p:pic>
      <p:sp>
        <p:nvSpPr>
          <p:cNvPr name="Freeform 3" id="3"/>
          <p:cNvSpPr/>
          <p:nvPr/>
        </p:nvSpPr>
        <p:spPr>
          <a:xfrm flipH="false" flipV="false" rot="-2700000">
            <a:off x="4226452" y="2785792"/>
            <a:ext cx="16909587" cy="6118196"/>
          </a:xfrm>
          <a:custGeom>
            <a:avLst/>
            <a:gdLst/>
            <a:ahLst/>
            <a:cxnLst/>
            <a:rect r="r" b="b" t="t" l="l"/>
            <a:pathLst>
              <a:path h="6118196" w="16909587">
                <a:moveTo>
                  <a:pt x="0" y="0"/>
                </a:moveTo>
                <a:lnTo>
                  <a:pt x="16909587" y="0"/>
                </a:lnTo>
                <a:lnTo>
                  <a:pt x="16909587" y="6118196"/>
                </a:lnTo>
                <a:lnTo>
                  <a:pt x="0" y="6118196"/>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491828"/>
            <a:ext cx="11652545" cy="7347699"/>
          </a:xfrm>
          <a:prstGeom prst="rect">
            <a:avLst/>
          </a:prstGeom>
        </p:spPr>
        <p:txBody>
          <a:bodyPr anchor="t" rtlCol="false" tIns="0" lIns="0" bIns="0" rIns="0">
            <a:spAutoFit/>
          </a:bodyPr>
          <a:lstStyle/>
          <a:p>
            <a:pPr>
              <a:lnSpc>
                <a:spcPts val="11547"/>
              </a:lnSpc>
            </a:pPr>
            <a:r>
              <a:rPr lang="en-US" sz="11211">
                <a:solidFill>
                  <a:srgbClr val="F8F8F8"/>
                </a:solidFill>
                <a:latin typeface="Belleza"/>
              </a:rPr>
              <a:t>ROUTING </a:t>
            </a:r>
          </a:p>
          <a:p>
            <a:pPr>
              <a:lnSpc>
                <a:spcPts val="11547"/>
              </a:lnSpc>
            </a:pPr>
            <a:r>
              <a:rPr lang="en-US" sz="11211">
                <a:solidFill>
                  <a:srgbClr val="F8F8F8"/>
                </a:solidFill>
                <a:latin typeface="Belleza"/>
              </a:rPr>
              <a:t>OPTIMIZATION</a:t>
            </a:r>
          </a:p>
          <a:p>
            <a:pPr>
              <a:lnSpc>
                <a:spcPts val="11547"/>
              </a:lnSpc>
            </a:pPr>
            <a:r>
              <a:rPr lang="en-US" sz="11211">
                <a:solidFill>
                  <a:srgbClr val="F8F8F8"/>
                </a:solidFill>
                <a:latin typeface="Belleza"/>
              </a:rPr>
              <a:t>FOR</a:t>
            </a:r>
          </a:p>
          <a:p>
            <a:pPr>
              <a:lnSpc>
                <a:spcPts val="11547"/>
              </a:lnSpc>
            </a:pPr>
            <a:r>
              <a:rPr lang="en-US" sz="11211">
                <a:solidFill>
                  <a:srgbClr val="F8F8F8"/>
                </a:solidFill>
                <a:latin typeface="Belleza"/>
              </a:rPr>
              <a:t>AERONAUTICAL</a:t>
            </a:r>
          </a:p>
          <a:p>
            <a:pPr>
              <a:lnSpc>
                <a:spcPts val="11547"/>
              </a:lnSpc>
            </a:pPr>
            <a:r>
              <a:rPr lang="en-US" sz="11211">
                <a:solidFill>
                  <a:srgbClr val="F8F8F8"/>
                </a:solidFill>
                <a:latin typeface="Belleza"/>
              </a:rPr>
              <a:t>NETWORKS</a:t>
            </a:r>
          </a:p>
        </p:txBody>
      </p:sp>
      <p:grpSp>
        <p:nvGrpSpPr>
          <p:cNvPr name="Group 5" id="5"/>
          <p:cNvGrpSpPr/>
          <p:nvPr/>
        </p:nvGrpSpPr>
        <p:grpSpPr>
          <a:xfrm rot="0">
            <a:off x="14045573" y="4653184"/>
            <a:ext cx="4009689" cy="5633816"/>
            <a:chOff x="0" y="0"/>
            <a:chExt cx="5346252" cy="7511755"/>
          </a:xfrm>
        </p:grpSpPr>
        <p:sp>
          <p:nvSpPr>
            <p:cNvPr name="TextBox 6" id="6"/>
            <p:cNvSpPr txBox="true"/>
            <p:nvPr/>
          </p:nvSpPr>
          <p:spPr>
            <a:xfrm rot="0">
              <a:off x="0" y="-38100"/>
              <a:ext cx="5346252" cy="565235"/>
            </a:xfrm>
            <a:prstGeom prst="rect">
              <a:avLst/>
            </a:prstGeom>
          </p:spPr>
          <p:txBody>
            <a:bodyPr anchor="t" rtlCol="false" tIns="0" lIns="0" bIns="0" rIns="0">
              <a:spAutoFit/>
            </a:bodyPr>
            <a:lstStyle/>
            <a:p>
              <a:pPr algn="r" marL="0" indent="0" lvl="0">
                <a:lnSpc>
                  <a:spcPts val="3405"/>
                </a:lnSpc>
                <a:spcBef>
                  <a:spcPct val="0"/>
                </a:spcBef>
              </a:pPr>
              <a:r>
                <a:rPr lang="en-US" sz="2619" spc="227" u="none">
                  <a:solidFill>
                    <a:srgbClr val="F8F8F8"/>
                  </a:solidFill>
                  <a:latin typeface="Alice Bold"/>
                </a:rPr>
                <a:t>PRESENTED TO</a:t>
              </a:r>
            </a:p>
          </p:txBody>
        </p:sp>
        <p:sp>
          <p:nvSpPr>
            <p:cNvPr name="TextBox 7" id="7"/>
            <p:cNvSpPr txBox="true"/>
            <p:nvPr/>
          </p:nvSpPr>
          <p:spPr>
            <a:xfrm rot="0">
              <a:off x="0" y="593682"/>
              <a:ext cx="5346252" cy="652503"/>
            </a:xfrm>
            <a:prstGeom prst="rect">
              <a:avLst/>
            </a:prstGeom>
          </p:spPr>
          <p:txBody>
            <a:bodyPr anchor="t" rtlCol="false" tIns="0" lIns="0" bIns="0" rIns="0">
              <a:spAutoFit/>
            </a:bodyPr>
            <a:lstStyle/>
            <a:p>
              <a:pPr algn="r">
                <a:lnSpc>
                  <a:spcPts val="4001"/>
                </a:lnSpc>
              </a:pPr>
              <a:r>
                <a:rPr lang="en-US" sz="2858">
                  <a:solidFill>
                    <a:srgbClr val="F8F8F8"/>
                  </a:solidFill>
                  <a:latin typeface="Alice"/>
                </a:rPr>
                <a:t>Dr Makkaddan</a:t>
              </a:r>
            </a:p>
          </p:txBody>
        </p:sp>
        <p:sp>
          <p:nvSpPr>
            <p:cNvPr name="TextBox 8" id="8"/>
            <p:cNvSpPr txBox="true"/>
            <p:nvPr/>
          </p:nvSpPr>
          <p:spPr>
            <a:xfrm rot="0">
              <a:off x="0" y="6859252"/>
              <a:ext cx="5346252" cy="652503"/>
            </a:xfrm>
            <a:prstGeom prst="rect">
              <a:avLst/>
            </a:prstGeom>
          </p:spPr>
          <p:txBody>
            <a:bodyPr anchor="t" rtlCol="false" tIns="0" lIns="0" bIns="0" rIns="0">
              <a:spAutoFit/>
            </a:bodyPr>
            <a:lstStyle/>
            <a:p>
              <a:pPr algn="r">
                <a:lnSpc>
                  <a:spcPts val="4001"/>
                </a:lnSpc>
              </a:pPr>
              <a:r>
                <a:rPr lang="en-US" sz="2858">
                  <a:solidFill>
                    <a:srgbClr val="F8F8F8"/>
                  </a:solidFill>
                  <a:latin typeface="Alice"/>
                </a:rPr>
                <a:t>05-06-2023</a:t>
              </a:r>
            </a:p>
          </p:txBody>
        </p:sp>
        <p:sp>
          <p:nvSpPr>
            <p:cNvPr name="TextBox 9" id="9"/>
            <p:cNvSpPr txBox="true"/>
            <p:nvPr/>
          </p:nvSpPr>
          <p:spPr>
            <a:xfrm rot="0">
              <a:off x="0" y="2898764"/>
              <a:ext cx="5346252" cy="565235"/>
            </a:xfrm>
            <a:prstGeom prst="rect">
              <a:avLst/>
            </a:prstGeom>
          </p:spPr>
          <p:txBody>
            <a:bodyPr anchor="t" rtlCol="false" tIns="0" lIns="0" bIns="0" rIns="0">
              <a:spAutoFit/>
            </a:bodyPr>
            <a:lstStyle/>
            <a:p>
              <a:pPr algn="r" marL="0" indent="0" lvl="0">
                <a:lnSpc>
                  <a:spcPts val="3405"/>
                </a:lnSpc>
                <a:spcBef>
                  <a:spcPct val="0"/>
                </a:spcBef>
              </a:pPr>
              <a:r>
                <a:rPr lang="en-US" sz="2619" spc="227" u="none">
                  <a:solidFill>
                    <a:srgbClr val="F8F8F8"/>
                  </a:solidFill>
                  <a:latin typeface="Alice Bold"/>
                </a:rPr>
                <a:t>PRESENTED BY</a:t>
              </a:r>
            </a:p>
          </p:txBody>
        </p:sp>
        <p:sp>
          <p:nvSpPr>
            <p:cNvPr name="TextBox 10" id="10"/>
            <p:cNvSpPr txBox="true"/>
            <p:nvPr/>
          </p:nvSpPr>
          <p:spPr>
            <a:xfrm rot="0">
              <a:off x="0" y="3530545"/>
              <a:ext cx="5346252" cy="1998703"/>
            </a:xfrm>
            <a:prstGeom prst="rect">
              <a:avLst/>
            </a:prstGeom>
          </p:spPr>
          <p:txBody>
            <a:bodyPr anchor="t" rtlCol="false" tIns="0" lIns="0" bIns="0" rIns="0">
              <a:spAutoFit/>
            </a:bodyPr>
            <a:lstStyle/>
            <a:p>
              <a:pPr algn="r">
                <a:lnSpc>
                  <a:spcPts val="4001"/>
                </a:lnSpc>
              </a:pPr>
              <a:r>
                <a:rPr lang="en-US" sz="2858">
                  <a:solidFill>
                    <a:srgbClr val="F8F8F8"/>
                  </a:solidFill>
                  <a:latin typeface="Alice"/>
                </a:rPr>
                <a:t>Adnan Ghani</a:t>
              </a:r>
            </a:p>
            <a:p>
              <a:pPr algn="r">
                <a:lnSpc>
                  <a:spcPts val="4001"/>
                </a:lnSpc>
              </a:pPr>
              <a:r>
                <a:rPr lang="en-US" sz="2858">
                  <a:solidFill>
                    <a:srgbClr val="F8F8F8"/>
                  </a:solidFill>
                  <a:latin typeface="Alice"/>
                </a:rPr>
                <a:t>Kumar Malay</a:t>
              </a:r>
            </a:p>
            <a:p>
              <a:pPr algn="r">
                <a:lnSpc>
                  <a:spcPts val="4001"/>
                </a:lnSpc>
              </a:pPr>
              <a:r>
                <a:rPr lang="en-US" sz="2858">
                  <a:solidFill>
                    <a:srgbClr val="F8F8F8"/>
                  </a:solidFill>
                  <a:latin typeface="Alice"/>
                </a:rPr>
                <a:t>Mrinal Naveen</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8410" r="0" b="8410"/>
          <a:stretch>
            <a:fillRect/>
          </a:stretch>
        </p:blipFill>
        <p:spPr>
          <a:xfrm flipH="false" flipV="false">
            <a:off x="0" y="0"/>
            <a:ext cx="18288000" cy="10287000"/>
          </a:xfrm>
          <a:prstGeom prst="rect">
            <a:avLst/>
          </a:prstGeom>
        </p:spPr>
      </p:pic>
      <p:sp>
        <p:nvSpPr>
          <p:cNvPr name="AutoShape 3" id="3"/>
          <p:cNvSpPr/>
          <p:nvPr/>
        </p:nvSpPr>
        <p:spPr>
          <a:xfrm rot="0">
            <a:off x="9705495" y="1004888"/>
            <a:ext cx="554581" cy="0"/>
          </a:xfrm>
          <a:prstGeom prst="line">
            <a:avLst/>
          </a:prstGeom>
          <a:ln cap="rnd" w="47625">
            <a:solidFill>
              <a:srgbClr val="F44747"/>
            </a:solidFill>
            <a:prstDash val="solid"/>
            <a:headEnd type="none" len="sm" w="sm"/>
            <a:tailEnd type="none" len="sm" w="sm"/>
          </a:ln>
        </p:spPr>
      </p:sp>
      <p:sp>
        <p:nvSpPr>
          <p:cNvPr name="AutoShape 4" id="4"/>
          <p:cNvSpPr/>
          <p:nvPr/>
        </p:nvSpPr>
        <p:spPr>
          <a:xfrm rot="0">
            <a:off x="9705495" y="2654527"/>
            <a:ext cx="554581" cy="0"/>
          </a:xfrm>
          <a:prstGeom prst="line">
            <a:avLst/>
          </a:prstGeom>
          <a:ln cap="rnd" w="47625">
            <a:solidFill>
              <a:srgbClr val="F44747"/>
            </a:solidFill>
            <a:prstDash val="solid"/>
            <a:headEnd type="none" len="sm" w="sm"/>
            <a:tailEnd type="none" len="sm" w="sm"/>
          </a:ln>
        </p:spPr>
      </p:sp>
      <p:sp>
        <p:nvSpPr>
          <p:cNvPr name="AutoShape 5" id="5"/>
          <p:cNvSpPr/>
          <p:nvPr/>
        </p:nvSpPr>
        <p:spPr>
          <a:xfrm rot="0">
            <a:off x="9705495" y="4304167"/>
            <a:ext cx="554581" cy="0"/>
          </a:xfrm>
          <a:prstGeom prst="line">
            <a:avLst/>
          </a:prstGeom>
          <a:ln cap="rnd" w="47625">
            <a:solidFill>
              <a:srgbClr val="F44747"/>
            </a:solidFill>
            <a:prstDash val="solid"/>
            <a:headEnd type="none" len="sm" w="sm"/>
            <a:tailEnd type="none" len="sm" w="sm"/>
          </a:ln>
        </p:spPr>
      </p:sp>
      <p:sp>
        <p:nvSpPr>
          <p:cNvPr name="AutoShape 6" id="6"/>
          <p:cNvSpPr/>
          <p:nvPr/>
        </p:nvSpPr>
        <p:spPr>
          <a:xfrm rot="0">
            <a:off x="9705495" y="5946745"/>
            <a:ext cx="554581" cy="0"/>
          </a:xfrm>
          <a:prstGeom prst="line">
            <a:avLst/>
          </a:prstGeom>
          <a:ln cap="rnd" w="47625">
            <a:solidFill>
              <a:srgbClr val="F44747"/>
            </a:solidFill>
            <a:prstDash val="solid"/>
            <a:headEnd type="none" len="sm" w="sm"/>
            <a:tailEnd type="none" len="sm" w="sm"/>
          </a:ln>
        </p:spPr>
      </p:sp>
      <p:sp>
        <p:nvSpPr>
          <p:cNvPr name="AutoShape 7" id="7"/>
          <p:cNvSpPr/>
          <p:nvPr/>
        </p:nvSpPr>
        <p:spPr>
          <a:xfrm rot="0">
            <a:off x="9705495" y="7589322"/>
            <a:ext cx="554581" cy="0"/>
          </a:xfrm>
          <a:prstGeom prst="line">
            <a:avLst/>
          </a:prstGeom>
          <a:ln cap="rnd" w="47625">
            <a:solidFill>
              <a:srgbClr val="F44747"/>
            </a:solidFill>
            <a:prstDash val="solid"/>
            <a:headEnd type="none" len="sm" w="sm"/>
            <a:tailEnd type="none" len="sm" w="sm"/>
          </a:ln>
        </p:spPr>
      </p:sp>
      <p:sp>
        <p:nvSpPr>
          <p:cNvPr name="Freeform 8" id="8"/>
          <p:cNvSpPr/>
          <p:nvPr/>
        </p:nvSpPr>
        <p:spPr>
          <a:xfrm flipH="false" flipV="true" rot="-990888">
            <a:off x="507868" y="-1653295"/>
            <a:ext cx="10372410" cy="3752926"/>
          </a:xfrm>
          <a:custGeom>
            <a:avLst/>
            <a:gdLst/>
            <a:ahLst/>
            <a:cxnLst/>
            <a:rect r="r" b="b" t="t" l="l"/>
            <a:pathLst>
              <a:path h="3752926" w="10372410">
                <a:moveTo>
                  <a:pt x="0" y="3752926"/>
                </a:moveTo>
                <a:lnTo>
                  <a:pt x="10372409" y="3752926"/>
                </a:lnTo>
                <a:lnTo>
                  <a:pt x="10372409" y="0"/>
                </a:lnTo>
                <a:lnTo>
                  <a:pt x="0" y="0"/>
                </a:lnTo>
                <a:lnTo>
                  <a:pt x="0" y="3752926"/>
                </a:lnTo>
                <a:close/>
              </a:path>
            </a:pathLst>
          </a:custGeom>
          <a:blipFill>
            <a:blip r:embed="rId3">
              <a:alphaModFix amt="75000"/>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true" rot="9955175">
            <a:off x="1734305" y="8697504"/>
            <a:ext cx="8786158" cy="3178992"/>
          </a:xfrm>
          <a:custGeom>
            <a:avLst/>
            <a:gdLst/>
            <a:ahLst/>
            <a:cxnLst/>
            <a:rect r="r" b="b" t="t" l="l"/>
            <a:pathLst>
              <a:path h="3178992" w="8786158">
                <a:moveTo>
                  <a:pt x="0" y="3178992"/>
                </a:moveTo>
                <a:lnTo>
                  <a:pt x="8786158" y="3178992"/>
                </a:lnTo>
                <a:lnTo>
                  <a:pt x="8786158" y="0"/>
                </a:lnTo>
                <a:lnTo>
                  <a:pt x="0" y="0"/>
                </a:lnTo>
                <a:lnTo>
                  <a:pt x="0" y="3178992"/>
                </a:lnTo>
                <a:close/>
              </a:path>
            </a:pathLst>
          </a:custGeom>
          <a:blipFill>
            <a:blip r:embed="rId5">
              <a:alphaModFix amt="61000"/>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3957423" y="2319822"/>
            <a:ext cx="10373153" cy="6127148"/>
          </a:xfrm>
          <a:custGeom>
            <a:avLst/>
            <a:gdLst/>
            <a:ahLst/>
            <a:cxnLst/>
            <a:rect r="r" b="b" t="t" l="l"/>
            <a:pathLst>
              <a:path h="6127148" w="10373153">
                <a:moveTo>
                  <a:pt x="0" y="0"/>
                </a:moveTo>
                <a:lnTo>
                  <a:pt x="10373154" y="0"/>
                </a:lnTo>
                <a:lnTo>
                  <a:pt x="10373154" y="6127147"/>
                </a:lnTo>
                <a:lnTo>
                  <a:pt x="0" y="6127147"/>
                </a:lnTo>
                <a:lnTo>
                  <a:pt x="0" y="0"/>
                </a:lnTo>
                <a:close/>
              </a:path>
            </a:pathLst>
          </a:custGeom>
          <a:blipFill>
            <a:blip r:embed="rId7"/>
            <a:stretch>
              <a:fillRect l="0" t="0" r="0" b="0"/>
            </a:stretch>
          </a:blipFill>
        </p:spPr>
      </p:sp>
      <p:sp>
        <p:nvSpPr>
          <p:cNvPr name="TextBox 11" id="11"/>
          <p:cNvSpPr txBox="true"/>
          <p:nvPr/>
        </p:nvSpPr>
        <p:spPr>
          <a:xfrm rot="0">
            <a:off x="188408" y="118393"/>
            <a:ext cx="18099592" cy="896620"/>
          </a:xfrm>
          <a:prstGeom prst="rect">
            <a:avLst/>
          </a:prstGeom>
        </p:spPr>
        <p:txBody>
          <a:bodyPr anchor="t" rtlCol="false" tIns="0" lIns="0" bIns="0" rIns="0">
            <a:spAutoFit/>
          </a:bodyPr>
          <a:lstStyle/>
          <a:p>
            <a:pPr>
              <a:lnSpc>
                <a:spcPts val="7279"/>
              </a:lnSpc>
            </a:pPr>
            <a:r>
              <a:rPr lang="en-US" sz="5199">
                <a:solidFill>
                  <a:srgbClr val="FFFFFF"/>
                </a:solidFill>
                <a:latin typeface="Alice Bold"/>
              </a:rPr>
              <a:t>Step 5: Single Objective Optimization</a:t>
            </a:r>
          </a:p>
        </p:txBody>
      </p:sp>
      <p:sp>
        <p:nvSpPr>
          <p:cNvPr name="TextBox 12" id="12"/>
          <p:cNvSpPr txBox="true"/>
          <p:nvPr/>
        </p:nvSpPr>
        <p:spPr>
          <a:xfrm rot="0">
            <a:off x="1479596" y="2234097"/>
            <a:ext cx="490624" cy="650552"/>
          </a:xfrm>
          <a:prstGeom prst="rect">
            <a:avLst/>
          </a:prstGeom>
        </p:spPr>
        <p:txBody>
          <a:bodyPr anchor="t" rtlCol="false" tIns="0" lIns="0" bIns="0" rIns="0">
            <a:spAutoFit/>
          </a:bodyPr>
          <a:lstStyle/>
          <a:p>
            <a:pPr algn="ctr">
              <a:lnSpc>
                <a:spcPts val="5214"/>
              </a:lnSpc>
            </a:pPr>
            <a:r>
              <a:rPr lang="en-US" sz="3724">
                <a:solidFill>
                  <a:srgbClr val="FFFFFF"/>
                </a:solidFill>
                <a:latin typeface="Canva Sans Bold"/>
              </a:rPr>
              <a:t>(I)</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8410" r="0" b="8410"/>
          <a:stretch>
            <a:fillRect/>
          </a:stretch>
        </p:blipFill>
        <p:spPr>
          <a:xfrm flipH="false" flipV="false">
            <a:off x="0" y="0"/>
            <a:ext cx="18288000" cy="10287000"/>
          </a:xfrm>
          <a:prstGeom prst="rect">
            <a:avLst/>
          </a:prstGeom>
        </p:spPr>
      </p:pic>
      <p:sp>
        <p:nvSpPr>
          <p:cNvPr name="AutoShape 3" id="3"/>
          <p:cNvSpPr/>
          <p:nvPr/>
        </p:nvSpPr>
        <p:spPr>
          <a:xfrm rot="0">
            <a:off x="9705495" y="1004888"/>
            <a:ext cx="554581" cy="0"/>
          </a:xfrm>
          <a:prstGeom prst="line">
            <a:avLst/>
          </a:prstGeom>
          <a:ln cap="rnd" w="47625">
            <a:solidFill>
              <a:srgbClr val="F44747"/>
            </a:solidFill>
            <a:prstDash val="solid"/>
            <a:headEnd type="none" len="sm" w="sm"/>
            <a:tailEnd type="none" len="sm" w="sm"/>
          </a:ln>
        </p:spPr>
      </p:sp>
      <p:sp>
        <p:nvSpPr>
          <p:cNvPr name="AutoShape 4" id="4"/>
          <p:cNvSpPr/>
          <p:nvPr/>
        </p:nvSpPr>
        <p:spPr>
          <a:xfrm rot="0">
            <a:off x="9705495" y="2654527"/>
            <a:ext cx="554581" cy="0"/>
          </a:xfrm>
          <a:prstGeom prst="line">
            <a:avLst/>
          </a:prstGeom>
          <a:ln cap="rnd" w="47625">
            <a:solidFill>
              <a:srgbClr val="F44747"/>
            </a:solidFill>
            <a:prstDash val="solid"/>
            <a:headEnd type="none" len="sm" w="sm"/>
            <a:tailEnd type="none" len="sm" w="sm"/>
          </a:ln>
        </p:spPr>
      </p:sp>
      <p:sp>
        <p:nvSpPr>
          <p:cNvPr name="AutoShape 5" id="5"/>
          <p:cNvSpPr/>
          <p:nvPr/>
        </p:nvSpPr>
        <p:spPr>
          <a:xfrm rot="0">
            <a:off x="9705495" y="4304167"/>
            <a:ext cx="554581" cy="0"/>
          </a:xfrm>
          <a:prstGeom prst="line">
            <a:avLst/>
          </a:prstGeom>
          <a:ln cap="rnd" w="47625">
            <a:solidFill>
              <a:srgbClr val="F44747"/>
            </a:solidFill>
            <a:prstDash val="solid"/>
            <a:headEnd type="none" len="sm" w="sm"/>
            <a:tailEnd type="none" len="sm" w="sm"/>
          </a:ln>
        </p:spPr>
      </p:sp>
      <p:sp>
        <p:nvSpPr>
          <p:cNvPr name="AutoShape 6" id="6"/>
          <p:cNvSpPr/>
          <p:nvPr/>
        </p:nvSpPr>
        <p:spPr>
          <a:xfrm rot="0">
            <a:off x="9705495" y="5946745"/>
            <a:ext cx="554581" cy="0"/>
          </a:xfrm>
          <a:prstGeom prst="line">
            <a:avLst/>
          </a:prstGeom>
          <a:ln cap="rnd" w="47625">
            <a:solidFill>
              <a:srgbClr val="F44747"/>
            </a:solidFill>
            <a:prstDash val="solid"/>
            <a:headEnd type="none" len="sm" w="sm"/>
            <a:tailEnd type="none" len="sm" w="sm"/>
          </a:ln>
        </p:spPr>
      </p:sp>
      <p:sp>
        <p:nvSpPr>
          <p:cNvPr name="AutoShape 7" id="7"/>
          <p:cNvSpPr/>
          <p:nvPr/>
        </p:nvSpPr>
        <p:spPr>
          <a:xfrm rot="0">
            <a:off x="9705495" y="7589322"/>
            <a:ext cx="554581" cy="0"/>
          </a:xfrm>
          <a:prstGeom prst="line">
            <a:avLst/>
          </a:prstGeom>
          <a:ln cap="rnd" w="47625">
            <a:solidFill>
              <a:srgbClr val="F44747"/>
            </a:solidFill>
            <a:prstDash val="solid"/>
            <a:headEnd type="none" len="sm" w="sm"/>
            <a:tailEnd type="none" len="sm" w="sm"/>
          </a:ln>
        </p:spPr>
      </p:sp>
      <p:sp>
        <p:nvSpPr>
          <p:cNvPr name="Freeform 8" id="8"/>
          <p:cNvSpPr/>
          <p:nvPr/>
        </p:nvSpPr>
        <p:spPr>
          <a:xfrm flipH="false" flipV="true" rot="-990888">
            <a:off x="507868" y="-1653295"/>
            <a:ext cx="10372410" cy="3752926"/>
          </a:xfrm>
          <a:custGeom>
            <a:avLst/>
            <a:gdLst/>
            <a:ahLst/>
            <a:cxnLst/>
            <a:rect r="r" b="b" t="t" l="l"/>
            <a:pathLst>
              <a:path h="3752926" w="10372410">
                <a:moveTo>
                  <a:pt x="0" y="3752926"/>
                </a:moveTo>
                <a:lnTo>
                  <a:pt x="10372409" y="3752926"/>
                </a:lnTo>
                <a:lnTo>
                  <a:pt x="10372409" y="0"/>
                </a:lnTo>
                <a:lnTo>
                  <a:pt x="0" y="0"/>
                </a:lnTo>
                <a:lnTo>
                  <a:pt x="0" y="3752926"/>
                </a:lnTo>
                <a:close/>
              </a:path>
            </a:pathLst>
          </a:custGeom>
          <a:blipFill>
            <a:blip r:embed="rId3">
              <a:alphaModFix amt="75000"/>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true" rot="9955175">
            <a:off x="1734305" y="8697504"/>
            <a:ext cx="8786158" cy="3178992"/>
          </a:xfrm>
          <a:custGeom>
            <a:avLst/>
            <a:gdLst/>
            <a:ahLst/>
            <a:cxnLst/>
            <a:rect r="r" b="b" t="t" l="l"/>
            <a:pathLst>
              <a:path h="3178992" w="8786158">
                <a:moveTo>
                  <a:pt x="0" y="3178992"/>
                </a:moveTo>
                <a:lnTo>
                  <a:pt x="8786158" y="3178992"/>
                </a:lnTo>
                <a:lnTo>
                  <a:pt x="8786158" y="0"/>
                </a:lnTo>
                <a:lnTo>
                  <a:pt x="0" y="0"/>
                </a:lnTo>
                <a:lnTo>
                  <a:pt x="0" y="3178992"/>
                </a:lnTo>
                <a:close/>
              </a:path>
            </a:pathLst>
          </a:custGeom>
          <a:blipFill>
            <a:blip r:embed="rId5">
              <a:alphaModFix amt="61000"/>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6249897" y="2319822"/>
            <a:ext cx="5976614" cy="7191776"/>
          </a:xfrm>
          <a:custGeom>
            <a:avLst/>
            <a:gdLst/>
            <a:ahLst/>
            <a:cxnLst/>
            <a:rect r="r" b="b" t="t" l="l"/>
            <a:pathLst>
              <a:path h="7191776" w="5976614">
                <a:moveTo>
                  <a:pt x="0" y="0"/>
                </a:moveTo>
                <a:lnTo>
                  <a:pt x="5976614" y="0"/>
                </a:lnTo>
                <a:lnTo>
                  <a:pt x="5976614" y="7191776"/>
                </a:lnTo>
                <a:lnTo>
                  <a:pt x="0" y="7191776"/>
                </a:lnTo>
                <a:lnTo>
                  <a:pt x="0" y="0"/>
                </a:lnTo>
                <a:close/>
              </a:path>
            </a:pathLst>
          </a:custGeom>
          <a:blipFill>
            <a:blip r:embed="rId7"/>
            <a:stretch>
              <a:fillRect l="0" t="0" r="0" b="0"/>
            </a:stretch>
          </a:blipFill>
        </p:spPr>
      </p:sp>
      <p:sp>
        <p:nvSpPr>
          <p:cNvPr name="TextBox 11" id="11"/>
          <p:cNvSpPr txBox="true"/>
          <p:nvPr/>
        </p:nvSpPr>
        <p:spPr>
          <a:xfrm rot="0">
            <a:off x="188408" y="118393"/>
            <a:ext cx="18099592" cy="896620"/>
          </a:xfrm>
          <a:prstGeom prst="rect">
            <a:avLst/>
          </a:prstGeom>
        </p:spPr>
        <p:txBody>
          <a:bodyPr anchor="t" rtlCol="false" tIns="0" lIns="0" bIns="0" rIns="0">
            <a:spAutoFit/>
          </a:bodyPr>
          <a:lstStyle/>
          <a:p>
            <a:pPr>
              <a:lnSpc>
                <a:spcPts val="7279"/>
              </a:lnSpc>
            </a:pPr>
            <a:r>
              <a:rPr lang="en-US" sz="5199">
                <a:solidFill>
                  <a:srgbClr val="FFFFFF"/>
                </a:solidFill>
                <a:latin typeface="Alice Bold"/>
              </a:rPr>
              <a:t>Step 6: Single Objective Optimization</a:t>
            </a:r>
          </a:p>
        </p:txBody>
      </p:sp>
      <p:sp>
        <p:nvSpPr>
          <p:cNvPr name="TextBox 12" id="12"/>
          <p:cNvSpPr txBox="true"/>
          <p:nvPr/>
        </p:nvSpPr>
        <p:spPr>
          <a:xfrm rot="0">
            <a:off x="1479596" y="2234097"/>
            <a:ext cx="645361" cy="650552"/>
          </a:xfrm>
          <a:prstGeom prst="rect">
            <a:avLst/>
          </a:prstGeom>
        </p:spPr>
        <p:txBody>
          <a:bodyPr anchor="t" rtlCol="false" tIns="0" lIns="0" bIns="0" rIns="0">
            <a:spAutoFit/>
          </a:bodyPr>
          <a:lstStyle/>
          <a:p>
            <a:pPr algn="ctr">
              <a:lnSpc>
                <a:spcPts val="5214"/>
              </a:lnSpc>
            </a:pPr>
            <a:r>
              <a:rPr lang="en-US" sz="3724">
                <a:solidFill>
                  <a:srgbClr val="FFFFFF"/>
                </a:solidFill>
                <a:latin typeface="Canva Sans Bold"/>
              </a:rPr>
              <a:t>(II)</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8410" r="0" b="8410"/>
          <a:stretch>
            <a:fillRect/>
          </a:stretch>
        </p:blipFill>
        <p:spPr>
          <a:xfrm flipH="false" flipV="false">
            <a:off x="0" y="0"/>
            <a:ext cx="18288000" cy="10287000"/>
          </a:xfrm>
          <a:prstGeom prst="rect">
            <a:avLst/>
          </a:prstGeom>
        </p:spPr>
      </p:pic>
      <p:sp>
        <p:nvSpPr>
          <p:cNvPr name="AutoShape 3" id="3"/>
          <p:cNvSpPr/>
          <p:nvPr/>
        </p:nvSpPr>
        <p:spPr>
          <a:xfrm rot="0">
            <a:off x="9705495" y="1004888"/>
            <a:ext cx="554581" cy="0"/>
          </a:xfrm>
          <a:prstGeom prst="line">
            <a:avLst/>
          </a:prstGeom>
          <a:ln cap="rnd" w="47625">
            <a:solidFill>
              <a:srgbClr val="F44747"/>
            </a:solidFill>
            <a:prstDash val="solid"/>
            <a:headEnd type="none" len="sm" w="sm"/>
            <a:tailEnd type="none" len="sm" w="sm"/>
          </a:ln>
        </p:spPr>
      </p:sp>
      <p:sp>
        <p:nvSpPr>
          <p:cNvPr name="AutoShape 4" id="4"/>
          <p:cNvSpPr/>
          <p:nvPr/>
        </p:nvSpPr>
        <p:spPr>
          <a:xfrm rot="0">
            <a:off x="9705495" y="2654527"/>
            <a:ext cx="554581" cy="0"/>
          </a:xfrm>
          <a:prstGeom prst="line">
            <a:avLst/>
          </a:prstGeom>
          <a:ln cap="rnd" w="47625">
            <a:solidFill>
              <a:srgbClr val="F44747"/>
            </a:solidFill>
            <a:prstDash val="solid"/>
            <a:headEnd type="none" len="sm" w="sm"/>
            <a:tailEnd type="none" len="sm" w="sm"/>
          </a:ln>
        </p:spPr>
      </p:sp>
      <p:sp>
        <p:nvSpPr>
          <p:cNvPr name="AutoShape 5" id="5"/>
          <p:cNvSpPr/>
          <p:nvPr/>
        </p:nvSpPr>
        <p:spPr>
          <a:xfrm rot="0">
            <a:off x="9705495" y="4304167"/>
            <a:ext cx="554581" cy="0"/>
          </a:xfrm>
          <a:prstGeom prst="line">
            <a:avLst/>
          </a:prstGeom>
          <a:ln cap="rnd" w="47625">
            <a:solidFill>
              <a:srgbClr val="F44747"/>
            </a:solidFill>
            <a:prstDash val="solid"/>
            <a:headEnd type="none" len="sm" w="sm"/>
            <a:tailEnd type="none" len="sm" w="sm"/>
          </a:ln>
        </p:spPr>
      </p:sp>
      <p:sp>
        <p:nvSpPr>
          <p:cNvPr name="AutoShape 6" id="6"/>
          <p:cNvSpPr/>
          <p:nvPr/>
        </p:nvSpPr>
        <p:spPr>
          <a:xfrm rot="0">
            <a:off x="9705495" y="5946745"/>
            <a:ext cx="554581" cy="0"/>
          </a:xfrm>
          <a:prstGeom prst="line">
            <a:avLst/>
          </a:prstGeom>
          <a:ln cap="rnd" w="47625">
            <a:solidFill>
              <a:srgbClr val="F44747"/>
            </a:solidFill>
            <a:prstDash val="solid"/>
            <a:headEnd type="none" len="sm" w="sm"/>
            <a:tailEnd type="none" len="sm" w="sm"/>
          </a:ln>
        </p:spPr>
      </p:sp>
      <p:sp>
        <p:nvSpPr>
          <p:cNvPr name="AutoShape 7" id="7"/>
          <p:cNvSpPr/>
          <p:nvPr/>
        </p:nvSpPr>
        <p:spPr>
          <a:xfrm rot="0">
            <a:off x="9705495" y="7589322"/>
            <a:ext cx="554581" cy="0"/>
          </a:xfrm>
          <a:prstGeom prst="line">
            <a:avLst/>
          </a:prstGeom>
          <a:ln cap="rnd" w="47625">
            <a:solidFill>
              <a:srgbClr val="F44747"/>
            </a:solidFill>
            <a:prstDash val="solid"/>
            <a:headEnd type="none" len="sm" w="sm"/>
            <a:tailEnd type="none" len="sm" w="sm"/>
          </a:ln>
        </p:spPr>
      </p:sp>
      <p:sp>
        <p:nvSpPr>
          <p:cNvPr name="Freeform 8" id="8"/>
          <p:cNvSpPr/>
          <p:nvPr/>
        </p:nvSpPr>
        <p:spPr>
          <a:xfrm flipH="false" flipV="true" rot="-990888">
            <a:off x="507868" y="-1653295"/>
            <a:ext cx="10372410" cy="3752926"/>
          </a:xfrm>
          <a:custGeom>
            <a:avLst/>
            <a:gdLst/>
            <a:ahLst/>
            <a:cxnLst/>
            <a:rect r="r" b="b" t="t" l="l"/>
            <a:pathLst>
              <a:path h="3752926" w="10372410">
                <a:moveTo>
                  <a:pt x="0" y="3752926"/>
                </a:moveTo>
                <a:lnTo>
                  <a:pt x="10372409" y="3752926"/>
                </a:lnTo>
                <a:lnTo>
                  <a:pt x="10372409" y="0"/>
                </a:lnTo>
                <a:lnTo>
                  <a:pt x="0" y="0"/>
                </a:lnTo>
                <a:lnTo>
                  <a:pt x="0" y="3752926"/>
                </a:lnTo>
                <a:close/>
              </a:path>
            </a:pathLst>
          </a:custGeom>
          <a:blipFill>
            <a:blip r:embed="rId3">
              <a:alphaModFix amt="75000"/>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true" rot="9955175">
            <a:off x="1734305" y="8697504"/>
            <a:ext cx="8786158" cy="3178992"/>
          </a:xfrm>
          <a:custGeom>
            <a:avLst/>
            <a:gdLst/>
            <a:ahLst/>
            <a:cxnLst/>
            <a:rect r="r" b="b" t="t" l="l"/>
            <a:pathLst>
              <a:path h="3178992" w="8786158">
                <a:moveTo>
                  <a:pt x="0" y="3178992"/>
                </a:moveTo>
                <a:lnTo>
                  <a:pt x="8786158" y="3178992"/>
                </a:lnTo>
                <a:lnTo>
                  <a:pt x="8786158" y="0"/>
                </a:lnTo>
                <a:lnTo>
                  <a:pt x="0" y="0"/>
                </a:lnTo>
                <a:lnTo>
                  <a:pt x="0" y="3178992"/>
                </a:lnTo>
                <a:close/>
              </a:path>
            </a:pathLst>
          </a:custGeom>
          <a:blipFill>
            <a:blip r:embed="rId5">
              <a:alphaModFix amt="61000"/>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2706525" y="2319822"/>
            <a:ext cx="12874950" cy="7549069"/>
          </a:xfrm>
          <a:custGeom>
            <a:avLst/>
            <a:gdLst/>
            <a:ahLst/>
            <a:cxnLst/>
            <a:rect r="r" b="b" t="t" l="l"/>
            <a:pathLst>
              <a:path h="7549069" w="12874950">
                <a:moveTo>
                  <a:pt x="0" y="0"/>
                </a:moveTo>
                <a:lnTo>
                  <a:pt x="12874950" y="0"/>
                </a:lnTo>
                <a:lnTo>
                  <a:pt x="12874950" y="7549069"/>
                </a:lnTo>
                <a:lnTo>
                  <a:pt x="0" y="7549069"/>
                </a:lnTo>
                <a:lnTo>
                  <a:pt x="0" y="0"/>
                </a:lnTo>
                <a:close/>
              </a:path>
            </a:pathLst>
          </a:custGeom>
          <a:blipFill>
            <a:blip r:embed="rId7"/>
            <a:stretch>
              <a:fillRect l="0" t="0" r="0" b="0"/>
            </a:stretch>
          </a:blipFill>
        </p:spPr>
      </p:sp>
      <p:sp>
        <p:nvSpPr>
          <p:cNvPr name="TextBox 11" id="11"/>
          <p:cNvSpPr txBox="true"/>
          <p:nvPr/>
        </p:nvSpPr>
        <p:spPr>
          <a:xfrm rot="0">
            <a:off x="188408" y="118393"/>
            <a:ext cx="18099592" cy="896620"/>
          </a:xfrm>
          <a:prstGeom prst="rect">
            <a:avLst/>
          </a:prstGeom>
        </p:spPr>
        <p:txBody>
          <a:bodyPr anchor="t" rtlCol="false" tIns="0" lIns="0" bIns="0" rIns="0">
            <a:spAutoFit/>
          </a:bodyPr>
          <a:lstStyle/>
          <a:p>
            <a:pPr>
              <a:lnSpc>
                <a:spcPts val="7279"/>
              </a:lnSpc>
            </a:pPr>
            <a:r>
              <a:rPr lang="en-US" sz="5199">
                <a:solidFill>
                  <a:srgbClr val="FFFFFF"/>
                </a:solidFill>
                <a:latin typeface="Alice Bold"/>
              </a:rPr>
              <a:t>Step 6: Single Objective Optimization</a:t>
            </a:r>
          </a:p>
        </p:txBody>
      </p:sp>
      <p:sp>
        <p:nvSpPr>
          <p:cNvPr name="TextBox 12" id="12"/>
          <p:cNvSpPr txBox="true"/>
          <p:nvPr/>
        </p:nvSpPr>
        <p:spPr>
          <a:xfrm rot="0">
            <a:off x="1479596" y="2234097"/>
            <a:ext cx="800097" cy="650552"/>
          </a:xfrm>
          <a:prstGeom prst="rect">
            <a:avLst/>
          </a:prstGeom>
        </p:spPr>
        <p:txBody>
          <a:bodyPr anchor="t" rtlCol="false" tIns="0" lIns="0" bIns="0" rIns="0">
            <a:spAutoFit/>
          </a:bodyPr>
          <a:lstStyle/>
          <a:p>
            <a:pPr algn="ctr">
              <a:lnSpc>
                <a:spcPts val="5214"/>
              </a:lnSpc>
            </a:pPr>
            <a:r>
              <a:rPr lang="en-US" sz="3724">
                <a:solidFill>
                  <a:srgbClr val="FFFFFF"/>
                </a:solidFill>
                <a:latin typeface="Canva Sans Bold"/>
              </a:rPr>
              <a:t>(III)</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8410" r="0" b="8410"/>
          <a:stretch>
            <a:fillRect/>
          </a:stretch>
        </p:blipFill>
        <p:spPr>
          <a:xfrm flipH="false" flipV="false">
            <a:off x="0" y="0"/>
            <a:ext cx="18288000" cy="10287000"/>
          </a:xfrm>
          <a:prstGeom prst="rect">
            <a:avLst/>
          </a:prstGeom>
        </p:spPr>
      </p:pic>
      <p:sp>
        <p:nvSpPr>
          <p:cNvPr name="AutoShape 3" id="3"/>
          <p:cNvSpPr/>
          <p:nvPr/>
        </p:nvSpPr>
        <p:spPr>
          <a:xfrm rot="0">
            <a:off x="9705495" y="5946745"/>
            <a:ext cx="554581" cy="0"/>
          </a:xfrm>
          <a:prstGeom prst="line">
            <a:avLst/>
          </a:prstGeom>
          <a:ln cap="rnd" w="47625">
            <a:solidFill>
              <a:srgbClr val="F44747"/>
            </a:solidFill>
            <a:prstDash val="solid"/>
            <a:headEnd type="none" len="sm" w="sm"/>
            <a:tailEnd type="none" len="sm" w="sm"/>
          </a:ln>
        </p:spPr>
      </p:sp>
      <p:sp>
        <p:nvSpPr>
          <p:cNvPr name="AutoShape 4" id="4"/>
          <p:cNvSpPr/>
          <p:nvPr/>
        </p:nvSpPr>
        <p:spPr>
          <a:xfrm rot="0">
            <a:off x="9705495" y="7589322"/>
            <a:ext cx="554581" cy="0"/>
          </a:xfrm>
          <a:prstGeom prst="line">
            <a:avLst/>
          </a:prstGeom>
          <a:ln cap="rnd" w="47625">
            <a:solidFill>
              <a:srgbClr val="F44747"/>
            </a:solidFill>
            <a:prstDash val="solid"/>
            <a:headEnd type="none" len="sm" w="sm"/>
            <a:tailEnd type="none" len="sm" w="sm"/>
          </a:ln>
        </p:spPr>
      </p:sp>
      <p:sp>
        <p:nvSpPr>
          <p:cNvPr name="Freeform 5" id="5"/>
          <p:cNvSpPr/>
          <p:nvPr/>
        </p:nvSpPr>
        <p:spPr>
          <a:xfrm flipH="false" flipV="true" rot="-990888">
            <a:off x="507868" y="-1653295"/>
            <a:ext cx="10372410" cy="3752926"/>
          </a:xfrm>
          <a:custGeom>
            <a:avLst/>
            <a:gdLst/>
            <a:ahLst/>
            <a:cxnLst/>
            <a:rect r="r" b="b" t="t" l="l"/>
            <a:pathLst>
              <a:path h="3752926" w="10372410">
                <a:moveTo>
                  <a:pt x="0" y="3752926"/>
                </a:moveTo>
                <a:lnTo>
                  <a:pt x="10372409" y="3752926"/>
                </a:lnTo>
                <a:lnTo>
                  <a:pt x="10372409" y="0"/>
                </a:lnTo>
                <a:lnTo>
                  <a:pt x="0" y="0"/>
                </a:lnTo>
                <a:lnTo>
                  <a:pt x="0" y="3752926"/>
                </a:lnTo>
                <a:close/>
              </a:path>
            </a:pathLst>
          </a:custGeom>
          <a:blipFill>
            <a:blip r:embed="rId3">
              <a:alphaModFix amt="75000"/>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true" rot="9955175">
            <a:off x="1734305" y="8697504"/>
            <a:ext cx="8786158" cy="3178992"/>
          </a:xfrm>
          <a:custGeom>
            <a:avLst/>
            <a:gdLst/>
            <a:ahLst/>
            <a:cxnLst/>
            <a:rect r="r" b="b" t="t" l="l"/>
            <a:pathLst>
              <a:path h="3178992" w="8786158">
                <a:moveTo>
                  <a:pt x="0" y="3178992"/>
                </a:moveTo>
                <a:lnTo>
                  <a:pt x="8786158" y="3178992"/>
                </a:lnTo>
                <a:lnTo>
                  <a:pt x="8786158" y="0"/>
                </a:lnTo>
                <a:lnTo>
                  <a:pt x="0" y="0"/>
                </a:lnTo>
                <a:lnTo>
                  <a:pt x="0" y="3178992"/>
                </a:lnTo>
                <a:close/>
              </a:path>
            </a:pathLst>
          </a:custGeom>
          <a:blipFill>
            <a:blip r:embed="rId5">
              <a:alphaModFix amt="61000"/>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88408" y="2501009"/>
            <a:ext cx="8567439" cy="6451589"/>
          </a:xfrm>
          <a:custGeom>
            <a:avLst/>
            <a:gdLst/>
            <a:ahLst/>
            <a:cxnLst/>
            <a:rect r="r" b="b" t="t" l="l"/>
            <a:pathLst>
              <a:path h="6451589" w="8567439">
                <a:moveTo>
                  <a:pt x="0" y="0"/>
                </a:moveTo>
                <a:lnTo>
                  <a:pt x="8567439" y="0"/>
                </a:lnTo>
                <a:lnTo>
                  <a:pt x="8567439" y="6451589"/>
                </a:lnTo>
                <a:lnTo>
                  <a:pt x="0" y="6451589"/>
                </a:lnTo>
                <a:lnTo>
                  <a:pt x="0" y="0"/>
                </a:lnTo>
                <a:close/>
              </a:path>
            </a:pathLst>
          </a:custGeom>
          <a:blipFill>
            <a:blip r:embed="rId7"/>
            <a:stretch>
              <a:fillRect l="0" t="0" r="0" b="-406"/>
            </a:stretch>
          </a:blipFill>
        </p:spPr>
      </p:sp>
      <p:sp>
        <p:nvSpPr>
          <p:cNvPr name="Freeform 8" id="8"/>
          <p:cNvSpPr/>
          <p:nvPr/>
        </p:nvSpPr>
        <p:spPr>
          <a:xfrm flipH="false" flipV="false" rot="0">
            <a:off x="9238204" y="2520273"/>
            <a:ext cx="8545471" cy="6432325"/>
          </a:xfrm>
          <a:custGeom>
            <a:avLst/>
            <a:gdLst/>
            <a:ahLst/>
            <a:cxnLst/>
            <a:rect r="r" b="b" t="t" l="l"/>
            <a:pathLst>
              <a:path h="6432325" w="8545471">
                <a:moveTo>
                  <a:pt x="0" y="0"/>
                </a:moveTo>
                <a:lnTo>
                  <a:pt x="8545472" y="0"/>
                </a:lnTo>
                <a:lnTo>
                  <a:pt x="8545472" y="6432325"/>
                </a:lnTo>
                <a:lnTo>
                  <a:pt x="0" y="6432325"/>
                </a:lnTo>
                <a:lnTo>
                  <a:pt x="0" y="0"/>
                </a:lnTo>
                <a:close/>
              </a:path>
            </a:pathLst>
          </a:custGeom>
          <a:blipFill>
            <a:blip r:embed="rId8"/>
            <a:stretch>
              <a:fillRect l="0" t="0" r="0" b="0"/>
            </a:stretch>
          </a:blipFill>
        </p:spPr>
      </p:sp>
      <p:sp>
        <p:nvSpPr>
          <p:cNvPr name="TextBox 9" id="9"/>
          <p:cNvSpPr txBox="true"/>
          <p:nvPr/>
        </p:nvSpPr>
        <p:spPr>
          <a:xfrm rot="0">
            <a:off x="188408" y="108868"/>
            <a:ext cx="18099592" cy="1019176"/>
          </a:xfrm>
          <a:prstGeom prst="rect">
            <a:avLst/>
          </a:prstGeom>
        </p:spPr>
        <p:txBody>
          <a:bodyPr anchor="t" rtlCol="false" tIns="0" lIns="0" bIns="0" rIns="0">
            <a:spAutoFit/>
          </a:bodyPr>
          <a:lstStyle/>
          <a:p>
            <a:pPr>
              <a:lnSpc>
                <a:spcPts val="8399"/>
              </a:lnSpc>
            </a:pPr>
            <a:r>
              <a:rPr lang="en-US" sz="5999">
                <a:solidFill>
                  <a:srgbClr val="FFFFFF"/>
                </a:solidFill>
                <a:latin typeface="Alice Bold"/>
              </a:rPr>
              <a:t>Single Objective Optimization: Output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508858">
            <a:off x="-1317407" y="373602"/>
            <a:ext cx="18010625" cy="17222660"/>
          </a:xfrm>
          <a:custGeom>
            <a:avLst/>
            <a:gdLst/>
            <a:ahLst/>
            <a:cxnLst/>
            <a:rect r="r" b="b" t="t" l="l"/>
            <a:pathLst>
              <a:path h="17222660" w="18010625">
                <a:moveTo>
                  <a:pt x="0" y="0"/>
                </a:moveTo>
                <a:lnTo>
                  <a:pt x="18010625" y="0"/>
                </a:lnTo>
                <a:lnTo>
                  <a:pt x="18010625" y="17222661"/>
                </a:lnTo>
                <a:lnTo>
                  <a:pt x="0" y="17222661"/>
                </a:lnTo>
                <a:lnTo>
                  <a:pt x="0" y="0"/>
                </a:lnTo>
                <a:close/>
              </a:path>
            </a:pathLst>
          </a:custGeom>
          <a:blipFill>
            <a:blip r:embed="rId2">
              <a:alphaModFix amt="50000"/>
            </a:blip>
            <a:stretch>
              <a:fillRect l="0" t="0" r="0" b="0"/>
            </a:stretch>
          </a:blipFill>
        </p:spPr>
      </p:sp>
      <p:sp>
        <p:nvSpPr>
          <p:cNvPr name="TextBox 3" id="3"/>
          <p:cNvSpPr txBox="true"/>
          <p:nvPr/>
        </p:nvSpPr>
        <p:spPr>
          <a:xfrm rot="0">
            <a:off x="2274866" y="4607306"/>
            <a:ext cx="13738268" cy="1435607"/>
          </a:xfrm>
          <a:prstGeom prst="rect">
            <a:avLst/>
          </a:prstGeom>
        </p:spPr>
        <p:txBody>
          <a:bodyPr anchor="t" rtlCol="false" tIns="0" lIns="0" bIns="0" rIns="0">
            <a:spAutoFit/>
          </a:bodyPr>
          <a:lstStyle/>
          <a:p>
            <a:pPr algn="ctr">
              <a:lnSpc>
                <a:spcPts val="11466"/>
              </a:lnSpc>
            </a:pPr>
            <a:r>
              <a:rPr lang="en-US" sz="9100">
                <a:solidFill>
                  <a:srgbClr val="EDECED"/>
                </a:solidFill>
                <a:latin typeface="Alice"/>
              </a:rPr>
              <a:t>THANK YOU</a:t>
            </a:r>
          </a:p>
        </p:txBody>
      </p:sp>
      <p:sp>
        <p:nvSpPr>
          <p:cNvPr name="Freeform 4" id="4"/>
          <p:cNvSpPr/>
          <p:nvPr/>
        </p:nvSpPr>
        <p:spPr>
          <a:xfrm flipH="false" flipV="false" rot="95451">
            <a:off x="11063514" y="-4115415"/>
            <a:ext cx="8686892" cy="8230830"/>
          </a:xfrm>
          <a:custGeom>
            <a:avLst/>
            <a:gdLst/>
            <a:ahLst/>
            <a:cxnLst/>
            <a:rect r="r" b="b" t="t" l="l"/>
            <a:pathLst>
              <a:path h="8230830" w="8686892">
                <a:moveTo>
                  <a:pt x="0" y="0"/>
                </a:moveTo>
                <a:lnTo>
                  <a:pt x="8686891" y="0"/>
                </a:lnTo>
                <a:lnTo>
                  <a:pt x="8686891" y="8230830"/>
                </a:lnTo>
                <a:lnTo>
                  <a:pt x="0" y="8230830"/>
                </a:lnTo>
                <a:lnTo>
                  <a:pt x="0" y="0"/>
                </a:lnTo>
                <a:close/>
              </a:path>
            </a:pathLst>
          </a:custGeom>
          <a:blipFill>
            <a:blip r:embed="rId3"/>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1003B"/>
        </a:solidFill>
      </p:bgPr>
    </p:bg>
    <p:spTree>
      <p:nvGrpSpPr>
        <p:cNvPr id="1" name=""/>
        <p:cNvGrpSpPr/>
        <p:nvPr/>
      </p:nvGrpSpPr>
      <p:grpSpPr>
        <a:xfrm>
          <a:off x="0" y="0"/>
          <a:ext cx="0" cy="0"/>
          <a:chOff x="0" y="0"/>
          <a:chExt cx="0" cy="0"/>
        </a:xfrm>
      </p:grpSpPr>
      <p:sp>
        <p:nvSpPr>
          <p:cNvPr name="Freeform 2" id="2"/>
          <p:cNvSpPr/>
          <p:nvPr/>
        </p:nvSpPr>
        <p:spPr>
          <a:xfrm flipH="false" flipV="false" rot="0">
            <a:off x="14826994" y="1817453"/>
            <a:ext cx="3200342" cy="5641629"/>
          </a:xfrm>
          <a:custGeom>
            <a:avLst/>
            <a:gdLst/>
            <a:ahLst/>
            <a:cxnLst/>
            <a:rect r="r" b="b" t="t" l="l"/>
            <a:pathLst>
              <a:path h="5641629" w="3200342">
                <a:moveTo>
                  <a:pt x="0" y="0"/>
                </a:moveTo>
                <a:lnTo>
                  <a:pt x="3200343" y="0"/>
                </a:lnTo>
                <a:lnTo>
                  <a:pt x="3200343" y="5641629"/>
                </a:lnTo>
                <a:lnTo>
                  <a:pt x="0" y="56416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0" y="2108854"/>
            <a:ext cx="14572278" cy="7169399"/>
          </a:xfrm>
          <a:prstGeom prst="rect">
            <a:avLst/>
          </a:prstGeom>
        </p:spPr>
        <p:txBody>
          <a:bodyPr anchor="t" rtlCol="false" tIns="0" lIns="0" bIns="0" rIns="0">
            <a:spAutoFit/>
          </a:bodyPr>
          <a:lstStyle/>
          <a:p>
            <a:pPr marL="672570" indent="-336285" lvl="1">
              <a:lnSpc>
                <a:spcPts val="4361"/>
              </a:lnSpc>
              <a:buFont typeface="Arial"/>
              <a:buChar char="•"/>
            </a:pPr>
            <a:r>
              <a:rPr lang="en-US" sz="3115">
                <a:solidFill>
                  <a:srgbClr val="F8F8F8"/>
                </a:solidFill>
                <a:latin typeface="Alice"/>
              </a:rPr>
              <a:t>In today's world, thousands of airplanes traverse the skies every day, transporting passengers to their destinations.</a:t>
            </a:r>
          </a:p>
          <a:p>
            <a:pPr marL="672570" indent="-336285" lvl="1">
              <a:lnSpc>
                <a:spcPts val="4361"/>
              </a:lnSpc>
              <a:buFont typeface="Arial"/>
              <a:buChar char="•"/>
            </a:pPr>
            <a:r>
              <a:rPr lang="en-US" sz="3115">
                <a:solidFill>
                  <a:srgbClr val="F8F8F8"/>
                </a:solidFill>
                <a:latin typeface="Alice"/>
              </a:rPr>
              <a:t>With the increasing demand for connectivity, providing reliable internet access to passengers onboard has become a critical challenge.</a:t>
            </a:r>
          </a:p>
          <a:p>
            <a:pPr marL="672570" indent="-336285" lvl="1">
              <a:lnSpc>
                <a:spcPts val="4361"/>
              </a:lnSpc>
              <a:buFont typeface="Arial"/>
              <a:buChar char="•"/>
            </a:pPr>
            <a:r>
              <a:rPr lang="en-US" sz="3115">
                <a:solidFill>
                  <a:srgbClr val="F8F8F8"/>
                </a:solidFill>
                <a:latin typeface="Alice"/>
              </a:rPr>
              <a:t>This project focuses on optimizing data packet routing paths for airplanes to ensure seamless internet connectivity throughout their journey.</a:t>
            </a:r>
          </a:p>
          <a:p>
            <a:pPr marL="672570" indent="-336285" lvl="1">
              <a:lnSpc>
                <a:spcPts val="4361"/>
              </a:lnSpc>
              <a:buFont typeface="Arial"/>
              <a:buChar char="•"/>
            </a:pPr>
            <a:r>
              <a:rPr lang="en-US" sz="3115">
                <a:solidFill>
                  <a:srgbClr val="F8F8F8"/>
                </a:solidFill>
                <a:latin typeface="Alice"/>
              </a:rPr>
              <a:t>Optimizing routing paths involves addressing the challenges posed by the dynamic nature of the network and the need to maximize data transmission rate while minimizing latency.</a:t>
            </a:r>
          </a:p>
          <a:p>
            <a:pPr marL="672570" indent="-336285" lvl="1">
              <a:lnSpc>
                <a:spcPts val="4361"/>
              </a:lnSpc>
              <a:buFont typeface="Arial"/>
              <a:buChar char="•"/>
            </a:pPr>
            <a:r>
              <a:rPr lang="en-US" sz="3115">
                <a:solidFill>
                  <a:srgbClr val="F8F8F8"/>
                </a:solidFill>
                <a:latin typeface="Alice"/>
              </a:rPr>
              <a:t>The project aims to tackle both single-objective and multiple-objective optimization problems to find optimal routing paths.</a:t>
            </a:r>
          </a:p>
          <a:p>
            <a:pPr marL="672570" indent="-336285" lvl="1">
              <a:lnSpc>
                <a:spcPts val="4361"/>
              </a:lnSpc>
              <a:buFont typeface="Arial"/>
              <a:buChar char="•"/>
            </a:pPr>
            <a:r>
              <a:rPr lang="en-US" sz="3115">
                <a:solidFill>
                  <a:srgbClr val="F8F8F8"/>
                </a:solidFill>
                <a:latin typeface="Alice"/>
              </a:rPr>
              <a:t>Let's delve deeper into the methodology and explore the innovative approaches used to tackle these optimization problems.</a:t>
            </a:r>
          </a:p>
        </p:txBody>
      </p:sp>
      <p:sp>
        <p:nvSpPr>
          <p:cNvPr name="Freeform 4" id="4"/>
          <p:cNvSpPr/>
          <p:nvPr/>
        </p:nvSpPr>
        <p:spPr>
          <a:xfrm flipH="false" flipV="false" rot="0">
            <a:off x="14202951" y="5010059"/>
            <a:ext cx="3140102" cy="1986114"/>
          </a:xfrm>
          <a:custGeom>
            <a:avLst/>
            <a:gdLst/>
            <a:ahLst/>
            <a:cxnLst/>
            <a:rect r="r" b="b" t="t" l="l"/>
            <a:pathLst>
              <a:path h="1986114" w="3140102">
                <a:moveTo>
                  <a:pt x="0" y="0"/>
                </a:moveTo>
                <a:lnTo>
                  <a:pt x="3140102" y="0"/>
                </a:lnTo>
                <a:lnTo>
                  <a:pt x="3140102" y="1986114"/>
                </a:lnTo>
                <a:lnTo>
                  <a:pt x="0" y="19861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28208" y="162214"/>
            <a:ext cx="7509191" cy="1333500"/>
          </a:xfrm>
          <a:prstGeom prst="rect">
            <a:avLst/>
          </a:prstGeom>
        </p:spPr>
        <p:txBody>
          <a:bodyPr anchor="t" rtlCol="false" tIns="0" lIns="0" bIns="0" rIns="0">
            <a:spAutoFit/>
          </a:bodyPr>
          <a:lstStyle/>
          <a:p>
            <a:pPr marL="0" indent="0" lvl="0">
              <a:lnSpc>
                <a:spcPts val="10418"/>
              </a:lnSpc>
            </a:pPr>
            <a:r>
              <a:rPr lang="en-US" sz="8682">
                <a:solidFill>
                  <a:srgbClr val="F8F8F8"/>
                </a:solidFill>
                <a:latin typeface="Alice Bold"/>
              </a:rPr>
              <a:t>Introduction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0602" t="33475" r="10602" b="0"/>
          <a:stretch>
            <a:fillRect/>
          </a:stretch>
        </p:blipFill>
        <p:spPr>
          <a:xfrm flipH="false" flipV="false">
            <a:off x="0" y="0"/>
            <a:ext cx="18288000" cy="10287000"/>
          </a:xfrm>
          <a:prstGeom prst="rect">
            <a:avLst/>
          </a:prstGeom>
        </p:spPr>
      </p:pic>
      <p:sp>
        <p:nvSpPr>
          <p:cNvPr name="TextBox 3" id="3"/>
          <p:cNvSpPr txBox="true"/>
          <p:nvPr/>
        </p:nvSpPr>
        <p:spPr>
          <a:xfrm rot="0">
            <a:off x="268922" y="454331"/>
            <a:ext cx="5176838" cy="1295389"/>
          </a:xfrm>
          <a:prstGeom prst="rect">
            <a:avLst/>
          </a:prstGeom>
        </p:spPr>
        <p:txBody>
          <a:bodyPr anchor="t" rtlCol="false" tIns="0" lIns="0" bIns="0" rIns="0">
            <a:spAutoFit/>
          </a:bodyPr>
          <a:lstStyle/>
          <a:p>
            <a:pPr algn="ctr">
              <a:lnSpc>
                <a:spcPts val="10500"/>
              </a:lnSpc>
            </a:pPr>
            <a:r>
              <a:rPr lang="en-US" sz="7500">
                <a:solidFill>
                  <a:srgbClr val="FFFFFF"/>
                </a:solidFill>
                <a:latin typeface="Alice Bold"/>
              </a:rPr>
              <a:t>Background</a:t>
            </a:r>
          </a:p>
        </p:txBody>
      </p:sp>
      <p:sp>
        <p:nvSpPr>
          <p:cNvPr name="TextBox 4" id="4"/>
          <p:cNvSpPr txBox="true"/>
          <p:nvPr/>
        </p:nvSpPr>
        <p:spPr>
          <a:xfrm rot="0">
            <a:off x="268922" y="2292644"/>
            <a:ext cx="15458956" cy="1709164"/>
          </a:xfrm>
          <a:prstGeom prst="rect">
            <a:avLst/>
          </a:prstGeom>
        </p:spPr>
        <p:txBody>
          <a:bodyPr anchor="t" rtlCol="false" tIns="0" lIns="0" bIns="0" rIns="0">
            <a:spAutoFit/>
          </a:bodyPr>
          <a:lstStyle/>
          <a:p>
            <a:pPr>
              <a:lnSpc>
                <a:spcPts val="3444"/>
              </a:lnSpc>
            </a:pPr>
            <a:r>
              <a:rPr lang="en-US" sz="2460">
                <a:solidFill>
                  <a:srgbClr val="FFFFFF"/>
                </a:solidFill>
                <a:latin typeface="Alice"/>
              </a:rPr>
              <a:t>The issue of route optimisation for aviation networks is the project's main concern. It addresses the difficulty of giving aeroplanes flying over the North Atlantic region internet access. Finding the best routes for data packets from each aircraft to a ground station (GS) at either Heathrow Airport (LHR) or Newark Liberty International Airport (EWR) is the objective.</a:t>
            </a:r>
          </a:p>
        </p:txBody>
      </p:sp>
      <p:sp>
        <p:nvSpPr>
          <p:cNvPr name="TextBox 5" id="5"/>
          <p:cNvSpPr txBox="true"/>
          <p:nvPr/>
        </p:nvSpPr>
        <p:spPr>
          <a:xfrm rot="0">
            <a:off x="268922" y="4991100"/>
            <a:ext cx="8450179" cy="1295389"/>
          </a:xfrm>
          <a:prstGeom prst="rect">
            <a:avLst/>
          </a:prstGeom>
        </p:spPr>
        <p:txBody>
          <a:bodyPr anchor="t" rtlCol="false" tIns="0" lIns="0" bIns="0" rIns="0">
            <a:spAutoFit/>
          </a:bodyPr>
          <a:lstStyle/>
          <a:p>
            <a:pPr algn="ctr">
              <a:lnSpc>
                <a:spcPts val="10500"/>
              </a:lnSpc>
            </a:pPr>
            <a:r>
              <a:rPr lang="en-US" sz="7500">
                <a:solidFill>
                  <a:srgbClr val="FFFFFF"/>
                </a:solidFill>
                <a:latin typeface="Alice Bold"/>
              </a:rPr>
              <a:t>Problem Statement</a:t>
            </a:r>
          </a:p>
        </p:txBody>
      </p:sp>
      <p:sp>
        <p:nvSpPr>
          <p:cNvPr name="TextBox 6" id="6"/>
          <p:cNvSpPr txBox="true"/>
          <p:nvPr/>
        </p:nvSpPr>
        <p:spPr>
          <a:xfrm rot="0">
            <a:off x="268922" y="6759417"/>
            <a:ext cx="15458956" cy="1280541"/>
          </a:xfrm>
          <a:prstGeom prst="rect">
            <a:avLst/>
          </a:prstGeom>
        </p:spPr>
        <p:txBody>
          <a:bodyPr anchor="t" rtlCol="false" tIns="0" lIns="0" bIns="0" rIns="0">
            <a:spAutoFit/>
          </a:bodyPr>
          <a:lstStyle/>
          <a:p>
            <a:pPr>
              <a:lnSpc>
                <a:spcPts val="3444"/>
              </a:lnSpc>
            </a:pPr>
            <a:r>
              <a:rPr lang="en-US" sz="2460">
                <a:solidFill>
                  <a:srgbClr val="FFFFFF"/>
                </a:solidFill>
                <a:latin typeface="Alice"/>
              </a:rPr>
              <a:t>The challenge is to provide up effective internet connection for passengers onboard aircraft travelling over the North Atlantic region by optimising the routing paths. End-to-end latency and end-to-end data transfer rate are two measures that should be taken into account during optimisation.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53128" y="-4156384"/>
            <a:ext cx="13506576" cy="16009950"/>
          </a:xfrm>
          <a:custGeom>
            <a:avLst/>
            <a:gdLst/>
            <a:ahLst/>
            <a:cxnLst/>
            <a:rect r="r" b="b" t="t" l="l"/>
            <a:pathLst>
              <a:path h="16009950" w="13506576">
                <a:moveTo>
                  <a:pt x="0" y="0"/>
                </a:moveTo>
                <a:lnTo>
                  <a:pt x="13506576" y="0"/>
                </a:lnTo>
                <a:lnTo>
                  <a:pt x="13506576" y="16009950"/>
                </a:lnTo>
                <a:lnTo>
                  <a:pt x="0" y="1600995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10652" y="150178"/>
            <a:ext cx="11179016" cy="1576069"/>
          </a:xfrm>
          <a:prstGeom prst="rect">
            <a:avLst/>
          </a:prstGeom>
        </p:spPr>
        <p:txBody>
          <a:bodyPr anchor="t" rtlCol="false" tIns="0" lIns="0" bIns="0" rIns="0">
            <a:spAutoFit/>
          </a:bodyPr>
          <a:lstStyle/>
          <a:p>
            <a:pPr algn="ctr">
              <a:lnSpc>
                <a:spcPts val="12880"/>
              </a:lnSpc>
            </a:pPr>
            <a:r>
              <a:rPr lang="en-US" sz="9200">
                <a:solidFill>
                  <a:srgbClr val="FFFFFF"/>
                </a:solidFill>
                <a:latin typeface="Alice Bold"/>
              </a:rPr>
              <a:t>Problem Description:</a:t>
            </a:r>
          </a:p>
        </p:txBody>
      </p:sp>
      <p:sp>
        <p:nvSpPr>
          <p:cNvPr name="TextBox 4" id="4"/>
          <p:cNvSpPr txBox="true"/>
          <p:nvPr/>
        </p:nvSpPr>
        <p:spPr>
          <a:xfrm rot="0">
            <a:off x="509103" y="2170481"/>
            <a:ext cx="17778897" cy="7056104"/>
          </a:xfrm>
          <a:prstGeom prst="rect">
            <a:avLst/>
          </a:prstGeom>
        </p:spPr>
        <p:txBody>
          <a:bodyPr anchor="t" rtlCol="false" tIns="0" lIns="0" bIns="0" rIns="0">
            <a:spAutoFit/>
          </a:bodyPr>
          <a:lstStyle/>
          <a:p>
            <a:pPr>
              <a:lnSpc>
                <a:spcPts val="4305"/>
              </a:lnSpc>
            </a:pPr>
            <a:r>
              <a:rPr lang="en-US" sz="3075">
                <a:solidFill>
                  <a:srgbClr val="FFFFFF"/>
                </a:solidFill>
                <a:latin typeface="Alice"/>
              </a:rPr>
              <a:t>The problem involves optimizing routing paths for airplanes flying over the North-Atlantic in order to provide internet access to passengers onboard. The goal is to find optimal data packet routing paths based on two metrics: end-to-end data transmission rate and end-to-end latency.</a:t>
            </a:r>
          </a:p>
          <a:p>
            <a:pPr>
              <a:lnSpc>
                <a:spcPts val="4305"/>
              </a:lnSpc>
            </a:pPr>
          </a:p>
          <a:p>
            <a:pPr marL="664030" indent="-332015" lvl="1">
              <a:lnSpc>
                <a:spcPts val="4305"/>
              </a:lnSpc>
              <a:buFont typeface="Arial"/>
              <a:buChar char="•"/>
            </a:pPr>
            <a:r>
              <a:rPr lang="en-US" sz="3075">
                <a:solidFill>
                  <a:srgbClr val="FFFFFF"/>
                </a:solidFill>
                <a:latin typeface="Alice"/>
              </a:rPr>
              <a:t>Single-objective Optimization: </a:t>
            </a:r>
          </a:p>
          <a:p>
            <a:pPr>
              <a:lnSpc>
                <a:spcPts val="4305"/>
              </a:lnSpc>
            </a:pPr>
            <a:r>
              <a:rPr lang="en-US" sz="3075">
                <a:solidFill>
                  <a:srgbClr val="FFFFFF"/>
                </a:solidFill>
                <a:latin typeface="Alice"/>
              </a:rPr>
              <a:t>       For each airplane that can access a ground station (GS) at either Heathrow airport (LHR) or    </a:t>
            </a:r>
          </a:p>
          <a:p>
            <a:pPr>
              <a:lnSpc>
                <a:spcPts val="4305"/>
              </a:lnSpc>
            </a:pPr>
            <a:r>
              <a:rPr lang="en-US" sz="3075">
                <a:solidFill>
                  <a:srgbClr val="FFFFFF"/>
                </a:solidFill>
                <a:latin typeface="Alice"/>
              </a:rPr>
              <a:t>       </a:t>
            </a:r>
            <a:r>
              <a:rPr lang="en-US" sz="3075">
                <a:solidFill>
                  <a:srgbClr val="FFFFFF"/>
                </a:solidFill>
                <a:latin typeface="Alice"/>
              </a:rPr>
              <a:t>Newark Liberty International Airport (EWR), the objective is to find a routing path with the </a:t>
            </a:r>
          </a:p>
          <a:p>
            <a:pPr>
              <a:lnSpc>
                <a:spcPts val="4305"/>
              </a:lnSpc>
            </a:pPr>
            <a:r>
              <a:rPr lang="en-US" sz="3075">
                <a:solidFill>
                  <a:srgbClr val="FFFFFF"/>
                </a:solidFill>
                <a:latin typeface="Alice"/>
              </a:rPr>
              <a:t>       </a:t>
            </a:r>
            <a:r>
              <a:rPr lang="en-US" sz="3075">
                <a:solidFill>
                  <a:srgbClr val="FFFFFF"/>
                </a:solidFill>
                <a:latin typeface="Alice"/>
              </a:rPr>
              <a:t>maximum end-to-end data transmission rate.</a:t>
            </a:r>
          </a:p>
          <a:p>
            <a:pPr marL="664030" indent="-332015" lvl="1">
              <a:lnSpc>
                <a:spcPts val="4305"/>
              </a:lnSpc>
              <a:buFont typeface="Arial"/>
              <a:buChar char="•"/>
            </a:pPr>
            <a:r>
              <a:rPr lang="en-US" sz="3075">
                <a:solidFill>
                  <a:srgbClr val="FFFFFF"/>
                </a:solidFill>
                <a:latin typeface="Alice"/>
              </a:rPr>
              <a:t>Multiple-objective Optimization: </a:t>
            </a:r>
          </a:p>
          <a:p>
            <a:pPr>
              <a:lnSpc>
                <a:spcPts val="4305"/>
              </a:lnSpc>
            </a:pPr>
            <a:r>
              <a:rPr lang="en-US" sz="3075">
                <a:solidFill>
                  <a:srgbClr val="FFFFFF"/>
                </a:solidFill>
                <a:latin typeface="Alice"/>
              </a:rPr>
              <a:t>       For each airplane that can access a ground station (GS) at either Heathrow airport (LHR) or </a:t>
            </a:r>
          </a:p>
          <a:p>
            <a:pPr>
              <a:lnSpc>
                <a:spcPts val="4305"/>
              </a:lnSpc>
            </a:pPr>
            <a:r>
              <a:rPr lang="en-US" sz="3075">
                <a:solidFill>
                  <a:srgbClr val="FFFFFF"/>
                </a:solidFill>
                <a:latin typeface="Alice"/>
              </a:rPr>
              <a:t>       </a:t>
            </a:r>
            <a:r>
              <a:rPr lang="en-US" sz="3075">
                <a:solidFill>
                  <a:srgbClr val="FFFFFF"/>
                </a:solidFill>
                <a:latin typeface="Alice"/>
              </a:rPr>
              <a:t>Newark Liberty International Airport (EWR), the objective is to find a routing path with </a:t>
            </a:r>
          </a:p>
          <a:p>
            <a:pPr>
              <a:lnSpc>
                <a:spcPts val="4305"/>
              </a:lnSpc>
            </a:pPr>
            <a:r>
              <a:rPr lang="en-US" sz="3075">
                <a:solidFill>
                  <a:srgbClr val="FFFFFF"/>
                </a:solidFill>
                <a:latin typeface="Alice"/>
              </a:rPr>
              <a:t>       </a:t>
            </a:r>
            <a:r>
              <a:rPr lang="en-US" sz="3075">
                <a:solidFill>
                  <a:srgbClr val="FFFFFF"/>
                </a:solidFill>
                <a:latin typeface="Alice"/>
              </a:rPr>
              <a:t>both the maximum end-to-end data transmission rate and the minimum end-to-end </a:t>
            </a:r>
          </a:p>
          <a:p>
            <a:pPr>
              <a:lnSpc>
                <a:spcPts val="4305"/>
              </a:lnSpc>
            </a:pPr>
            <a:r>
              <a:rPr lang="en-US" sz="3075">
                <a:solidFill>
                  <a:srgbClr val="FFFFFF"/>
                </a:solidFill>
                <a:latin typeface="Alice"/>
              </a:rPr>
              <a:t>       </a:t>
            </a:r>
            <a:r>
              <a:rPr lang="en-US" sz="3075">
                <a:solidFill>
                  <a:srgbClr val="FFFFFF"/>
                </a:solidFill>
                <a:latin typeface="Alice"/>
              </a:rPr>
              <a:t>latency.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8410" r="0" b="8410"/>
          <a:stretch>
            <a:fillRect/>
          </a:stretch>
        </p:blipFill>
        <p:spPr>
          <a:xfrm flipH="false" flipV="false">
            <a:off x="0" y="0"/>
            <a:ext cx="18288000" cy="10287000"/>
          </a:xfrm>
          <a:prstGeom prst="rect">
            <a:avLst/>
          </a:prstGeom>
        </p:spPr>
      </p:pic>
      <p:sp>
        <p:nvSpPr>
          <p:cNvPr name="Freeform 3" id="3"/>
          <p:cNvSpPr/>
          <p:nvPr/>
        </p:nvSpPr>
        <p:spPr>
          <a:xfrm flipH="false" flipV="false" rot="-779136">
            <a:off x="-3098569" y="-7869264"/>
            <a:ext cx="18355375" cy="14917914"/>
          </a:xfrm>
          <a:custGeom>
            <a:avLst/>
            <a:gdLst/>
            <a:ahLst/>
            <a:cxnLst/>
            <a:rect r="r" b="b" t="t" l="l"/>
            <a:pathLst>
              <a:path h="14917914" w="18355375">
                <a:moveTo>
                  <a:pt x="0" y="0"/>
                </a:moveTo>
                <a:lnTo>
                  <a:pt x="18355374" y="0"/>
                </a:lnTo>
                <a:lnTo>
                  <a:pt x="18355374" y="14917913"/>
                </a:lnTo>
                <a:lnTo>
                  <a:pt x="0" y="14917913"/>
                </a:lnTo>
                <a:lnTo>
                  <a:pt x="0" y="0"/>
                </a:lnTo>
                <a:close/>
              </a:path>
            </a:pathLst>
          </a:custGeom>
          <a:blipFill>
            <a:blip r:embed="rId3">
              <a:alphaModFix amt="43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779136">
            <a:off x="6702128" y="3382569"/>
            <a:ext cx="16497169" cy="13407699"/>
          </a:xfrm>
          <a:custGeom>
            <a:avLst/>
            <a:gdLst/>
            <a:ahLst/>
            <a:cxnLst/>
            <a:rect r="r" b="b" t="t" l="l"/>
            <a:pathLst>
              <a:path h="13407699" w="16497169">
                <a:moveTo>
                  <a:pt x="0" y="0"/>
                </a:moveTo>
                <a:lnTo>
                  <a:pt x="16497168" y="0"/>
                </a:lnTo>
                <a:lnTo>
                  <a:pt x="16497168" y="13407699"/>
                </a:lnTo>
                <a:lnTo>
                  <a:pt x="0" y="13407699"/>
                </a:lnTo>
                <a:lnTo>
                  <a:pt x="0" y="0"/>
                </a:lnTo>
                <a:close/>
              </a:path>
            </a:pathLst>
          </a:custGeom>
          <a:blipFill>
            <a:blip r:embed="rId5">
              <a:alphaModFix amt="74000"/>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556099" y="111592"/>
            <a:ext cx="6038969" cy="1387467"/>
          </a:xfrm>
          <a:prstGeom prst="rect">
            <a:avLst/>
          </a:prstGeom>
        </p:spPr>
        <p:txBody>
          <a:bodyPr anchor="t" rtlCol="false" tIns="0" lIns="0" bIns="0" rIns="0">
            <a:spAutoFit/>
          </a:bodyPr>
          <a:lstStyle/>
          <a:p>
            <a:pPr algn="ctr">
              <a:lnSpc>
                <a:spcPts val="11200"/>
              </a:lnSpc>
            </a:pPr>
            <a:r>
              <a:rPr lang="en-US" sz="8000">
                <a:solidFill>
                  <a:srgbClr val="FFFFFF"/>
                </a:solidFill>
                <a:latin typeface="Alice Bold"/>
              </a:rPr>
              <a:t>Methodology</a:t>
            </a:r>
          </a:p>
        </p:txBody>
      </p:sp>
      <p:sp>
        <p:nvSpPr>
          <p:cNvPr name="TextBox 6" id="6"/>
          <p:cNvSpPr txBox="true"/>
          <p:nvPr/>
        </p:nvSpPr>
        <p:spPr>
          <a:xfrm rot="0">
            <a:off x="556099" y="3031259"/>
            <a:ext cx="13441480" cy="5447365"/>
          </a:xfrm>
          <a:prstGeom prst="rect">
            <a:avLst/>
          </a:prstGeom>
        </p:spPr>
        <p:txBody>
          <a:bodyPr anchor="t" rtlCol="false" tIns="0" lIns="0" bIns="0" rIns="0">
            <a:spAutoFit/>
          </a:bodyPr>
          <a:lstStyle/>
          <a:p>
            <a:pPr>
              <a:lnSpc>
                <a:spcPts val="6491"/>
              </a:lnSpc>
            </a:pPr>
            <a:r>
              <a:rPr lang="en-US" sz="4636">
                <a:solidFill>
                  <a:srgbClr val="FFFFFF"/>
                </a:solidFill>
                <a:latin typeface="Alice"/>
              </a:rPr>
              <a:t>Single-objective optimization: </a:t>
            </a:r>
          </a:p>
          <a:p>
            <a:pPr>
              <a:lnSpc>
                <a:spcPts val="4111"/>
              </a:lnSpc>
            </a:pPr>
          </a:p>
          <a:p>
            <a:pPr marL="634059" indent="-317030" lvl="1">
              <a:lnSpc>
                <a:spcPts val="4111"/>
              </a:lnSpc>
              <a:buFont typeface="Arial"/>
              <a:buChar char="•"/>
            </a:pPr>
            <a:r>
              <a:rPr lang="en-US" sz="2936">
                <a:solidFill>
                  <a:srgbClr val="FFFFFF"/>
                </a:solidFill>
                <a:latin typeface="Alice"/>
              </a:rPr>
              <a:t>The objective is to find a routing path for each airplane that maximizes the end-to-end data transmission rate. </a:t>
            </a:r>
          </a:p>
          <a:p>
            <a:pPr marL="634059" indent="-317030" lvl="1">
              <a:lnSpc>
                <a:spcPts val="4111"/>
              </a:lnSpc>
              <a:buFont typeface="Arial"/>
              <a:buChar char="•"/>
            </a:pPr>
            <a:r>
              <a:rPr lang="en-US" sz="2936">
                <a:solidFill>
                  <a:srgbClr val="FFFFFF"/>
                </a:solidFill>
                <a:latin typeface="Alice"/>
              </a:rPr>
              <a:t>The routing path should enable the airplane to access a ground station at either Heathrow airport (LHR) or Newark Liberty International Airport (EWR). </a:t>
            </a:r>
          </a:p>
          <a:p>
            <a:pPr marL="634059" indent="-317030" lvl="1">
              <a:lnSpc>
                <a:spcPts val="4111"/>
              </a:lnSpc>
              <a:buFont typeface="Arial"/>
              <a:buChar char="•"/>
            </a:pPr>
            <a:r>
              <a:rPr lang="en-US" sz="2936">
                <a:solidFill>
                  <a:srgbClr val="FFFFFF"/>
                </a:solidFill>
                <a:latin typeface="Alice"/>
              </a:rPr>
              <a:t>The implementation involves developing an optimization algorithm to determine the optimal routing paths.</a:t>
            </a:r>
          </a:p>
          <a:p>
            <a:pPr>
              <a:lnSpc>
                <a:spcPts val="4111"/>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8410" r="0" b="8410"/>
          <a:stretch>
            <a:fillRect/>
          </a:stretch>
        </p:blipFill>
        <p:spPr>
          <a:xfrm flipH="false" flipV="false">
            <a:off x="0" y="0"/>
            <a:ext cx="18288000" cy="10287000"/>
          </a:xfrm>
          <a:prstGeom prst="rect">
            <a:avLst/>
          </a:prstGeom>
        </p:spPr>
      </p:pic>
      <p:sp>
        <p:nvSpPr>
          <p:cNvPr name="AutoShape 3" id="3"/>
          <p:cNvSpPr/>
          <p:nvPr/>
        </p:nvSpPr>
        <p:spPr>
          <a:xfrm rot="0">
            <a:off x="9705495" y="1004888"/>
            <a:ext cx="554581" cy="0"/>
          </a:xfrm>
          <a:prstGeom prst="line">
            <a:avLst/>
          </a:prstGeom>
          <a:ln cap="rnd" w="47625">
            <a:solidFill>
              <a:srgbClr val="F44747"/>
            </a:solidFill>
            <a:prstDash val="solid"/>
            <a:headEnd type="none" len="sm" w="sm"/>
            <a:tailEnd type="none" len="sm" w="sm"/>
          </a:ln>
        </p:spPr>
      </p:sp>
      <p:sp>
        <p:nvSpPr>
          <p:cNvPr name="AutoShape 4" id="4"/>
          <p:cNvSpPr/>
          <p:nvPr/>
        </p:nvSpPr>
        <p:spPr>
          <a:xfrm rot="0">
            <a:off x="9705495" y="2654527"/>
            <a:ext cx="554581" cy="0"/>
          </a:xfrm>
          <a:prstGeom prst="line">
            <a:avLst/>
          </a:prstGeom>
          <a:ln cap="rnd" w="47625">
            <a:solidFill>
              <a:srgbClr val="F44747"/>
            </a:solidFill>
            <a:prstDash val="solid"/>
            <a:headEnd type="none" len="sm" w="sm"/>
            <a:tailEnd type="none" len="sm" w="sm"/>
          </a:ln>
        </p:spPr>
      </p:sp>
      <p:sp>
        <p:nvSpPr>
          <p:cNvPr name="AutoShape 5" id="5"/>
          <p:cNvSpPr/>
          <p:nvPr/>
        </p:nvSpPr>
        <p:spPr>
          <a:xfrm rot="0">
            <a:off x="9705495" y="4304167"/>
            <a:ext cx="554581" cy="0"/>
          </a:xfrm>
          <a:prstGeom prst="line">
            <a:avLst/>
          </a:prstGeom>
          <a:ln cap="rnd" w="47625">
            <a:solidFill>
              <a:srgbClr val="F44747"/>
            </a:solidFill>
            <a:prstDash val="solid"/>
            <a:headEnd type="none" len="sm" w="sm"/>
            <a:tailEnd type="none" len="sm" w="sm"/>
          </a:ln>
        </p:spPr>
      </p:sp>
      <p:sp>
        <p:nvSpPr>
          <p:cNvPr name="AutoShape 6" id="6"/>
          <p:cNvSpPr/>
          <p:nvPr/>
        </p:nvSpPr>
        <p:spPr>
          <a:xfrm rot="0">
            <a:off x="9705495" y="5946745"/>
            <a:ext cx="554581" cy="0"/>
          </a:xfrm>
          <a:prstGeom prst="line">
            <a:avLst/>
          </a:prstGeom>
          <a:ln cap="rnd" w="47625">
            <a:solidFill>
              <a:srgbClr val="F44747"/>
            </a:solidFill>
            <a:prstDash val="solid"/>
            <a:headEnd type="none" len="sm" w="sm"/>
            <a:tailEnd type="none" len="sm" w="sm"/>
          </a:ln>
        </p:spPr>
      </p:sp>
      <p:sp>
        <p:nvSpPr>
          <p:cNvPr name="AutoShape 7" id="7"/>
          <p:cNvSpPr/>
          <p:nvPr/>
        </p:nvSpPr>
        <p:spPr>
          <a:xfrm rot="0">
            <a:off x="9705495" y="7589322"/>
            <a:ext cx="554581" cy="0"/>
          </a:xfrm>
          <a:prstGeom prst="line">
            <a:avLst/>
          </a:prstGeom>
          <a:ln cap="rnd" w="47625">
            <a:solidFill>
              <a:srgbClr val="F44747"/>
            </a:solidFill>
            <a:prstDash val="solid"/>
            <a:headEnd type="none" len="sm" w="sm"/>
            <a:tailEnd type="none" len="sm" w="sm"/>
          </a:ln>
        </p:spPr>
      </p:sp>
      <p:sp>
        <p:nvSpPr>
          <p:cNvPr name="Freeform 8" id="8"/>
          <p:cNvSpPr/>
          <p:nvPr/>
        </p:nvSpPr>
        <p:spPr>
          <a:xfrm flipH="false" flipV="true" rot="-990888">
            <a:off x="507868" y="-1653295"/>
            <a:ext cx="10372410" cy="3752926"/>
          </a:xfrm>
          <a:custGeom>
            <a:avLst/>
            <a:gdLst/>
            <a:ahLst/>
            <a:cxnLst/>
            <a:rect r="r" b="b" t="t" l="l"/>
            <a:pathLst>
              <a:path h="3752926" w="10372410">
                <a:moveTo>
                  <a:pt x="0" y="3752926"/>
                </a:moveTo>
                <a:lnTo>
                  <a:pt x="10372409" y="3752926"/>
                </a:lnTo>
                <a:lnTo>
                  <a:pt x="10372409" y="0"/>
                </a:lnTo>
                <a:lnTo>
                  <a:pt x="0" y="0"/>
                </a:lnTo>
                <a:lnTo>
                  <a:pt x="0" y="3752926"/>
                </a:lnTo>
                <a:close/>
              </a:path>
            </a:pathLst>
          </a:custGeom>
          <a:blipFill>
            <a:blip r:embed="rId3">
              <a:alphaModFix amt="75000"/>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true" rot="9955175">
            <a:off x="1734305" y="8697504"/>
            <a:ext cx="8786158" cy="3178992"/>
          </a:xfrm>
          <a:custGeom>
            <a:avLst/>
            <a:gdLst/>
            <a:ahLst/>
            <a:cxnLst/>
            <a:rect r="r" b="b" t="t" l="l"/>
            <a:pathLst>
              <a:path h="3178992" w="8786158">
                <a:moveTo>
                  <a:pt x="0" y="3178992"/>
                </a:moveTo>
                <a:lnTo>
                  <a:pt x="8786158" y="3178992"/>
                </a:lnTo>
                <a:lnTo>
                  <a:pt x="8786158" y="0"/>
                </a:lnTo>
                <a:lnTo>
                  <a:pt x="0" y="0"/>
                </a:lnTo>
                <a:lnTo>
                  <a:pt x="0" y="3178992"/>
                </a:lnTo>
                <a:close/>
              </a:path>
            </a:pathLst>
          </a:custGeom>
          <a:blipFill>
            <a:blip r:embed="rId5">
              <a:alphaModFix amt="61000"/>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2334669" y="3670891"/>
            <a:ext cx="13876778" cy="4646958"/>
          </a:xfrm>
          <a:custGeom>
            <a:avLst/>
            <a:gdLst/>
            <a:ahLst/>
            <a:cxnLst/>
            <a:rect r="r" b="b" t="t" l="l"/>
            <a:pathLst>
              <a:path h="4646958" w="13876778">
                <a:moveTo>
                  <a:pt x="0" y="0"/>
                </a:moveTo>
                <a:lnTo>
                  <a:pt x="13876778" y="0"/>
                </a:lnTo>
                <a:lnTo>
                  <a:pt x="13876778" y="4646958"/>
                </a:lnTo>
                <a:lnTo>
                  <a:pt x="0" y="4646958"/>
                </a:lnTo>
                <a:lnTo>
                  <a:pt x="0" y="0"/>
                </a:lnTo>
                <a:close/>
              </a:path>
            </a:pathLst>
          </a:custGeom>
          <a:blipFill>
            <a:blip r:embed="rId7"/>
            <a:stretch>
              <a:fillRect l="0" t="0" r="0" b="0"/>
            </a:stretch>
          </a:blipFill>
        </p:spPr>
      </p:sp>
      <p:sp>
        <p:nvSpPr>
          <p:cNvPr name="TextBox 11" id="11"/>
          <p:cNvSpPr txBox="true"/>
          <p:nvPr/>
        </p:nvSpPr>
        <p:spPr>
          <a:xfrm rot="0">
            <a:off x="613819" y="51718"/>
            <a:ext cx="7015401" cy="1387467"/>
          </a:xfrm>
          <a:prstGeom prst="rect">
            <a:avLst/>
          </a:prstGeom>
        </p:spPr>
        <p:txBody>
          <a:bodyPr anchor="t" rtlCol="false" tIns="0" lIns="0" bIns="0" rIns="0">
            <a:spAutoFit/>
          </a:bodyPr>
          <a:lstStyle/>
          <a:p>
            <a:pPr algn="ctr">
              <a:lnSpc>
                <a:spcPts val="11200"/>
              </a:lnSpc>
            </a:pPr>
            <a:r>
              <a:rPr lang="en-US" sz="8000">
                <a:solidFill>
                  <a:srgbClr val="FFFFFF"/>
                </a:solidFill>
                <a:latin typeface="Alice Bold"/>
              </a:rPr>
              <a:t>Steps Involved:</a:t>
            </a:r>
          </a:p>
        </p:txBody>
      </p:sp>
      <p:sp>
        <p:nvSpPr>
          <p:cNvPr name="TextBox 12" id="12"/>
          <p:cNvSpPr txBox="true"/>
          <p:nvPr/>
        </p:nvSpPr>
        <p:spPr>
          <a:xfrm rot="0">
            <a:off x="759756" y="1805532"/>
            <a:ext cx="7823240" cy="896620"/>
          </a:xfrm>
          <a:prstGeom prst="rect">
            <a:avLst/>
          </a:prstGeom>
        </p:spPr>
        <p:txBody>
          <a:bodyPr anchor="t" rtlCol="false" tIns="0" lIns="0" bIns="0" rIns="0">
            <a:spAutoFit/>
          </a:bodyPr>
          <a:lstStyle/>
          <a:p>
            <a:pPr algn="ctr">
              <a:lnSpc>
                <a:spcPts val="7279"/>
              </a:lnSpc>
            </a:pPr>
            <a:r>
              <a:rPr lang="en-US" sz="5199">
                <a:solidFill>
                  <a:srgbClr val="FFFFFF"/>
                </a:solidFill>
                <a:latin typeface="Alice Bold"/>
              </a:rPr>
              <a:t>Step 1: Dataset Correction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8410" r="0" b="8410"/>
          <a:stretch>
            <a:fillRect/>
          </a:stretch>
        </p:blipFill>
        <p:spPr>
          <a:xfrm flipH="false" flipV="false">
            <a:off x="0" y="0"/>
            <a:ext cx="18288000" cy="10287000"/>
          </a:xfrm>
          <a:prstGeom prst="rect">
            <a:avLst/>
          </a:prstGeom>
        </p:spPr>
      </p:pic>
      <p:sp>
        <p:nvSpPr>
          <p:cNvPr name="AutoShape 3" id="3"/>
          <p:cNvSpPr/>
          <p:nvPr/>
        </p:nvSpPr>
        <p:spPr>
          <a:xfrm rot="0">
            <a:off x="9705495" y="1004888"/>
            <a:ext cx="554581" cy="0"/>
          </a:xfrm>
          <a:prstGeom prst="line">
            <a:avLst/>
          </a:prstGeom>
          <a:ln cap="rnd" w="47625">
            <a:solidFill>
              <a:srgbClr val="F44747"/>
            </a:solidFill>
            <a:prstDash val="solid"/>
            <a:headEnd type="none" len="sm" w="sm"/>
            <a:tailEnd type="none" len="sm" w="sm"/>
          </a:ln>
        </p:spPr>
      </p:sp>
      <p:sp>
        <p:nvSpPr>
          <p:cNvPr name="AutoShape 4" id="4"/>
          <p:cNvSpPr/>
          <p:nvPr/>
        </p:nvSpPr>
        <p:spPr>
          <a:xfrm rot="0">
            <a:off x="9705495" y="2654527"/>
            <a:ext cx="554581" cy="0"/>
          </a:xfrm>
          <a:prstGeom prst="line">
            <a:avLst/>
          </a:prstGeom>
          <a:ln cap="rnd" w="47625">
            <a:solidFill>
              <a:srgbClr val="F44747"/>
            </a:solidFill>
            <a:prstDash val="solid"/>
            <a:headEnd type="none" len="sm" w="sm"/>
            <a:tailEnd type="none" len="sm" w="sm"/>
          </a:ln>
        </p:spPr>
      </p:sp>
      <p:sp>
        <p:nvSpPr>
          <p:cNvPr name="AutoShape 5" id="5"/>
          <p:cNvSpPr/>
          <p:nvPr/>
        </p:nvSpPr>
        <p:spPr>
          <a:xfrm rot="0">
            <a:off x="9705495" y="4304167"/>
            <a:ext cx="554581" cy="0"/>
          </a:xfrm>
          <a:prstGeom prst="line">
            <a:avLst/>
          </a:prstGeom>
          <a:ln cap="rnd" w="47625">
            <a:solidFill>
              <a:srgbClr val="F44747"/>
            </a:solidFill>
            <a:prstDash val="solid"/>
            <a:headEnd type="none" len="sm" w="sm"/>
            <a:tailEnd type="none" len="sm" w="sm"/>
          </a:ln>
        </p:spPr>
      </p:sp>
      <p:sp>
        <p:nvSpPr>
          <p:cNvPr name="AutoShape 6" id="6"/>
          <p:cNvSpPr/>
          <p:nvPr/>
        </p:nvSpPr>
        <p:spPr>
          <a:xfrm rot="0">
            <a:off x="9705495" y="5946745"/>
            <a:ext cx="554581" cy="0"/>
          </a:xfrm>
          <a:prstGeom prst="line">
            <a:avLst/>
          </a:prstGeom>
          <a:ln cap="rnd" w="47625">
            <a:solidFill>
              <a:srgbClr val="F44747"/>
            </a:solidFill>
            <a:prstDash val="solid"/>
            <a:headEnd type="none" len="sm" w="sm"/>
            <a:tailEnd type="none" len="sm" w="sm"/>
          </a:ln>
        </p:spPr>
      </p:sp>
      <p:sp>
        <p:nvSpPr>
          <p:cNvPr name="AutoShape 7" id="7"/>
          <p:cNvSpPr/>
          <p:nvPr/>
        </p:nvSpPr>
        <p:spPr>
          <a:xfrm rot="0">
            <a:off x="9705495" y="7589322"/>
            <a:ext cx="554581" cy="0"/>
          </a:xfrm>
          <a:prstGeom prst="line">
            <a:avLst/>
          </a:prstGeom>
          <a:ln cap="rnd" w="47625">
            <a:solidFill>
              <a:srgbClr val="F44747"/>
            </a:solidFill>
            <a:prstDash val="solid"/>
            <a:headEnd type="none" len="sm" w="sm"/>
            <a:tailEnd type="none" len="sm" w="sm"/>
          </a:ln>
        </p:spPr>
      </p:sp>
      <p:sp>
        <p:nvSpPr>
          <p:cNvPr name="Freeform 8" id="8"/>
          <p:cNvSpPr/>
          <p:nvPr/>
        </p:nvSpPr>
        <p:spPr>
          <a:xfrm flipH="false" flipV="true" rot="-990888">
            <a:off x="507868" y="-1653295"/>
            <a:ext cx="10372410" cy="3752926"/>
          </a:xfrm>
          <a:custGeom>
            <a:avLst/>
            <a:gdLst/>
            <a:ahLst/>
            <a:cxnLst/>
            <a:rect r="r" b="b" t="t" l="l"/>
            <a:pathLst>
              <a:path h="3752926" w="10372410">
                <a:moveTo>
                  <a:pt x="0" y="3752926"/>
                </a:moveTo>
                <a:lnTo>
                  <a:pt x="10372409" y="3752926"/>
                </a:lnTo>
                <a:lnTo>
                  <a:pt x="10372409" y="0"/>
                </a:lnTo>
                <a:lnTo>
                  <a:pt x="0" y="0"/>
                </a:lnTo>
                <a:lnTo>
                  <a:pt x="0" y="3752926"/>
                </a:lnTo>
                <a:close/>
              </a:path>
            </a:pathLst>
          </a:custGeom>
          <a:blipFill>
            <a:blip r:embed="rId3">
              <a:alphaModFix amt="75000"/>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true" rot="9955175">
            <a:off x="1734305" y="8697504"/>
            <a:ext cx="8786158" cy="3178992"/>
          </a:xfrm>
          <a:custGeom>
            <a:avLst/>
            <a:gdLst/>
            <a:ahLst/>
            <a:cxnLst/>
            <a:rect r="r" b="b" t="t" l="l"/>
            <a:pathLst>
              <a:path h="3178992" w="8786158">
                <a:moveTo>
                  <a:pt x="0" y="3178992"/>
                </a:moveTo>
                <a:lnTo>
                  <a:pt x="8786158" y="3178992"/>
                </a:lnTo>
                <a:lnTo>
                  <a:pt x="8786158" y="0"/>
                </a:lnTo>
                <a:lnTo>
                  <a:pt x="0" y="0"/>
                </a:lnTo>
                <a:lnTo>
                  <a:pt x="0" y="3178992"/>
                </a:lnTo>
                <a:close/>
              </a:path>
            </a:pathLst>
          </a:custGeom>
          <a:blipFill>
            <a:blip r:embed="rId5">
              <a:alphaModFix amt="61000"/>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3536666" y="2247980"/>
            <a:ext cx="10782106" cy="7010320"/>
          </a:xfrm>
          <a:custGeom>
            <a:avLst/>
            <a:gdLst/>
            <a:ahLst/>
            <a:cxnLst/>
            <a:rect r="r" b="b" t="t" l="l"/>
            <a:pathLst>
              <a:path h="7010320" w="10782106">
                <a:moveTo>
                  <a:pt x="0" y="0"/>
                </a:moveTo>
                <a:lnTo>
                  <a:pt x="10782106" y="0"/>
                </a:lnTo>
                <a:lnTo>
                  <a:pt x="10782106" y="7010320"/>
                </a:lnTo>
                <a:lnTo>
                  <a:pt x="0" y="7010320"/>
                </a:lnTo>
                <a:lnTo>
                  <a:pt x="0" y="0"/>
                </a:lnTo>
                <a:close/>
              </a:path>
            </a:pathLst>
          </a:custGeom>
          <a:blipFill>
            <a:blip r:embed="rId7"/>
            <a:stretch>
              <a:fillRect l="0" t="0" r="0" b="0"/>
            </a:stretch>
          </a:blipFill>
        </p:spPr>
      </p:sp>
      <p:sp>
        <p:nvSpPr>
          <p:cNvPr name="TextBox 11" id="11"/>
          <p:cNvSpPr txBox="true"/>
          <p:nvPr/>
        </p:nvSpPr>
        <p:spPr>
          <a:xfrm rot="0">
            <a:off x="0" y="89852"/>
            <a:ext cx="14540399" cy="1820545"/>
          </a:xfrm>
          <a:prstGeom prst="rect">
            <a:avLst/>
          </a:prstGeom>
        </p:spPr>
        <p:txBody>
          <a:bodyPr anchor="t" rtlCol="false" tIns="0" lIns="0" bIns="0" rIns="0">
            <a:spAutoFit/>
          </a:bodyPr>
          <a:lstStyle/>
          <a:p>
            <a:pPr algn="ctr">
              <a:lnSpc>
                <a:spcPts val="7279"/>
              </a:lnSpc>
            </a:pPr>
            <a:r>
              <a:rPr lang="en-US" sz="5199">
                <a:solidFill>
                  <a:srgbClr val="FFFFFF"/>
                </a:solidFill>
                <a:latin typeface="Alice Bold"/>
              </a:rPr>
              <a:t>Step 2: Conversion to 3D Cartesian Coordinate   </a:t>
            </a:r>
          </a:p>
          <a:p>
            <a:pPr algn="ctr">
              <a:lnSpc>
                <a:spcPts val="7279"/>
              </a:lnSpc>
            </a:pPr>
            <a:r>
              <a:rPr lang="en-US" sz="5199">
                <a:solidFill>
                  <a:srgbClr val="FFFFFF"/>
                </a:solidFill>
                <a:latin typeface="Alice Bold"/>
              </a:rPr>
              <a:t>               and finding the Distance Between them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8410" r="0" b="8410"/>
          <a:stretch>
            <a:fillRect/>
          </a:stretch>
        </p:blipFill>
        <p:spPr>
          <a:xfrm flipH="false" flipV="false">
            <a:off x="0" y="0"/>
            <a:ext cx="18288000" cy="10287000"/>
          </a:xfrm>
          <a:prstGeom prst="rect">
            <a:avLst/>
          </a:prstGeom>
        </p:spPr>
      </p:pic>
      <p:sp>
        <p:nvSpPr>
          <p:cNvPr name="AutoShape 3" id="3"/>
          <p:cNvSpPr/>
          <p:nvPr/>
        </p:nvSpPr>
        <p:spPr>
          <a:xfrm rot="0">
            <a:off x="9705495" y="1004888"/>
            <a:ext cx="554581" cy="0"/>
          </a:xfrm>
          <a:prstGeom prst="line">
            <a:avLst/>
          </a:prstGeom>
          <a:ln cap="rnd" w="47625">
            <a:solidFill>
              <a:srgbClr val="F44747"/>
            </a:solidFill>
            <a:prstDash val="solid"/>
            <a:headEnd type="none" len="sm" w="sm"/>
            <a:tailEnd type="none" len="sm" w="sm"/>
          </a:ln>
        </p:spPr>
      </p:sp>
      <p:sp>
        <p:nvSpPr>
          <p:cNvPr name="AutoShape 4" id="4"/>
          <p:cNvSpPr/>
          <p:nvPr/>
        </p:nvSpPr>
        <p:spPr>
          <a:xfrm rot="0">
            <a:off x="9705495" y="2654527"/>
            <a:ext cx="554581" cy="0"/>
          </a:xfrm>
          <a:prstGeom prst="line">
            <a:avLst/>
          </a:prstGeom>
          <a:ln cap="rnd" w="47625">
            <a:solidFill>
              <a:srgbClr val="F44747"/>
            </a:solidFill>
            <a:prstDash val="solid"/>
            <a:headEnd type="none" len="sm" w="sm"/>
            <a:tailEnd type="none" len="sm" w="sm"/>
          </a:ln>
        </p:spPr>
      </p:sp>
      <p:sp>
        <p:nvSpPr>
          <p:cNvPr name="AutoShape 5" id="5"/>
          <p:cNvSpPr/>
          <p:nvPr/>
        </p:nvSpPr>
        <p:spPr>
          <a:xfrm rot="0">
            <a:off x="9705495" y="4304167"/>
            <a:ext cx="554581" cy="0"/>
          </a:xfrm>
          <a:prstGeom prst="line">
            <a:avLst/>
          </a:prstGeom>
          <a:ln cap="rnd" w="47625">
            <a:solidFill>
              <a:srgbClr val="F44747"/>
            </a:solidFill>
            <a:prstDash val="solid"/>
            <a:headEnd type="none" len="sm" w="sm"/>
            <a:tailEnd type="none" len="sm" w="sm"/>
          </a:ln>
        </p:spPr>
      </p:sp>
      <p:sp>
        <p:nvSpPr>
          <p:cNvPr name="AutoShape 6" id="6"/>
          <p:cNvSpPr/>
          <p:nvPr/>
        </p:nvSpPr>
        <p:spPr>
          <a:xfrm rot="0">
            <a:off x="9705495" y="5946745"/>
            <a:ext cx="554581" cy="0"/>
          </a:xfrm>
          <a:prstGeom prst="line">
            <a:avLst/>
          </a:prstGeom>
          <a:ln cap="rnd" w="47625">
            <a:solidFill>
              <a:srgbClr val="F44747"/>
            </a:solidFill>
            <a:prstDash val="solid"/>
            <a:headEnd type="none" len="sm" w="sm"/>
            <a:tailEnd type="none" len="sm" w="sm"/>
          </a:ln>
        </p:spPr>
      </p:sp>
      <p:sp>
        <p:nvSpPr>
          <p:cNvPr name="AutoShape 7" id="7"/>
          <p:cNvSpPr/>
          <p:nvPr/>
        </p:nvSpPr>
        <p:spPr>
          <a:xfrm rot="0">
            <a:off x="9705495" y="7589322"/>
            <a:ext cx="554581" cy="0"/>
          </a:xfrm>
          <a:prstGeom prst="line">
            <a:avLst/>
          </a:prstGeom>
          <a:ln cap="rnd" w="47625">
            <a:solidFill>
              <a:srgbClr val="F44747"/>
            </a:solidFill>
            <a:prstDash val="solid"/>
            <a:headEnd type="none" len="sm" w="sm"/>
            <a:tailEnd type="none" len="sm" w="sm"/>
          </a:ln>
        </p:spPr>
      </p:sp>
      <p:sp>
        <p:nvSpPr>
          <p:cNvPr name="Freeform 8" id="8"/>
          <p:cNvSpPr/>
          <p:nvPr/>
        </p:nvSpPr>
        <p:spPr>
          <a:xfrm flipH="false" flipV="true" rot="-990888">
            <a:off x="507868" y="-1653295"/>
            <a:ext cx="10372410" cy="3752926"/>
          </a:xfrm>
          <a:custGeom>
            <a:avLst/>
            <a:gdLst/>
            <a:ahLst/>
            <a:cxnLst/>
            <a:rect r="r" b="b" t="t" l="l"/>
            <a:pathLst>
              <a:path h="3752926" w="10372410">
                <a:moveTo>
                  <a:pt x="0" y="3752926"/>
                </a:moveTo>
                <a:lnTo>
                  <a:pt x="10372409" y="3752926"/>
                </a:lnTo>
                <a:lnTo>
                  <a:pt x="10372409" y="0"/>
                </a:lnTo>
                <a:lnTo>
                  <a:pt x="0" y="0"/>
                </a:lnTo>
                <a:lnTo>
                  <a:pt x="0" y="3752926"/>
                </a:lnTo>
                <a:close/>
              </a:path>
            </a:pathLst>
          </a:custGeom>
          <a:blipFill>
            <a:blip r:embed="rId3">
              <a:alphaModFix amt="75000"/>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true" rot="9955175">
            <a:off x="1734305" y="8697504"/>
            <a:ext cx="8786158" cy="3178992"/>
          </a:xfrm>
          <a:custGeom>
            <a:avLst/>
            <a:gdLst/>
            <a:ahLst/>
            <a:cxnLst/>
            <a:rect r="r" b="b" t="t" l="l"/>
            <a:pathLst>
              <a:path h="3178992" w="8786158">
                <a:moveTo>
                  <a:pt x="0" y="3178992"/>
                </a:moveTo>
                <a:lnTo>
                  <a:pt x="8786158" y="3178992"/>
                </a:lnTo>
                <a:lnTo>
                  <a:pt x="8786158" y="0"/>
                </a:lnTo>
                <a:lnTo>
                  <a:pt x="0" y="0"/>
                </a:lnTo>
                <a:lnTo>
                  <a:pt x="0" y="3178992"/>
                </a:lnTo>
                <a:close/>
              </a:path>
            </a:pathLst>
          </a:custGeom>
          <a:blipFill>
            <a:blip r:embed="rId5">
              <a:alphaModFix amt="61000"/>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3361626" y="2702152"/>
            <a:ext cx="11564748" cy="5136991"/>
          </a:xfrm>
          <a:custGeom>
            <a:avLst/>
            <a:gdLst/>
            <a:ahLst/>
            <a:cxnLst/>
            <a:rect r="r" b="b" t="t" l="l"/>
            <a:pathLst>
              <a:path h="5136991" w="11564748">
                <a:moveTo>
                  <a:pt x="0" y="0"/>
                </a:moveTo>
                <a:lnTo>
                  <a:pt x="11564748" y="0"/>
                </a:lnTo>
                <a:lnTo>
                  <a:pt x="11564748" y="5136991"/>
                </a:lnTo>
                <a:lnTo>
                  <a:pt x="0" y="5136991"/>
                </a:lnTo>
                <a:lnTo>
                  <a:pt x="0" y="0"/>
                </a:lnTo>
                <a:close/>
              </a:path>
            </a:pathLst>
          </a:custGeom>
          <a:blipFill>
            <a:blip r:embed="rId7"/>
            <a:stretch>
              <a:fillRect l="0" t="0" r="0" b="0"/>
            </a:stretch>
          </a:blipFill>
        </p:spPr>
      </p:sp>
      <p:sp>
        <p:nvSpPr>
          <p:cNvPr name="TextBox 11" id="11"/>
          <p:cNvSpPr txBox="true"/>
          <p:nvPr/>
        </p:nvSpPr>
        <p:spPr>
          <a:xfrm rot="0">
            <a:off x="188408" y="118393"/>
            <a:ext cx="15380690" cy="1820545"/>
          </a:xfrm>
          <a:prstGeom prst="rect">
            <a:avLst/>
          </a:prstGeom>
        </p:spPr>
        <p:txBody>
          <a:bodyPr anchor="t" rtlCol="false" tIns="0" lIns="0" bIns="0" rIns="0">
            <a:spAutoFit/>
          </a:bodyPr>
          <a:lstStyle/>
          <a:p>
            <a:pPr>
              <a:lnSpc>
                <a:spcPts val="7279"/>
              </a:lnSpc>
            </a:pPr>
            <a:r>
              <a:rPr lang="en-US" sz="5199">
                <a:solidFill>
                  <a:srgbClr val="FFFFFF"/>
                </a:solidFill>
                <a:latin typeface="Alice Bold"/>
              </a:rPr>
              <a:t>Step 3: Conversion to 3D Cartesian Coordinates</a:t>
            </a:r>
          </a:p>
          <a:p>
            <a:pPr>
              <a:lnSpc>
                <a:spcPts val="7279"/>
              </a:lnSpc>
            </a:pPr>
            <a:r>
              <a:rPr lang="en-US" sz="5199">
                <a:solidFill>
                  <a:srgbClr val="FFFFFF"/>
                </a:solidFill>
                <a:latin typeface="Alice Bold"/>
              </a:rPr>
              <a:t>                for single value of coordinates</a:t>
            </a:r>
          </a:p>
        </p:txBody>
      </p:sp>
      <p:sp>
        <p:nvSpPr>
          <p:cNvPr name="TextBox 12" id="12"/>
          <p:cNvSpPr txBox="true"/>
          <p:nvPr/>
        </p:nvSpPr>
        <p:spPr>
          <a:xfrm rot="0">
            <a:off x="3856911" y="8380730"/>
            <a:ext cx="10574179" cy="655954"/>
          </a:xfrm>
          <a:prstGeom prst="rect">
            <a:avLst/>
          </a:prstGeom>
        </p:spPr>
        <p:txBody>
          <a:bodyPr anchor="t" rtlCol="false" tIns="0" lIns="0" bIns="0" rIns="0">
            <a:spAutoFit/>
          </a:bodyPr>
          <a:lstStyle/>
          <a:p>
            <a:pPr algn="ctr">
              <a:lnSpc>
                <a:spcPts val="5320"/>
              </a:lnSpc>
            </a:pPr>
            <a:r>
              <a:rPr lang="en-US" sz="3800">
                <a:solidFill>
                  <a:srgbClr val="FFFFFF"/>
                </a:solidFill>
                <a:latin typeface="Alice Bold"/>
              </a:rPr>
              <a:t>Using Heathrow Airport Coordinates Conversion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8410" r="0" b="8410"/>
          <a:stretch>
            <a:fillRect/>
          </a:stretch>
        </p:blipFill>
        <p:spPr>
          <a:xfrm flipH="false" flipV="false">
            <a:off x="0" y="0"/>
            <a:ext cx="18288000" cy="10287000"/>
          </a:xfrm>
          <a:prstGeom prst="rect">
            <a:avLst/>
          </a:prstGeom>
        </p:spPr>
      </p:pic>
      <p:sp>
        <p:nvSpPr>
          <p:cNvPr name="AutoShape 3" id="3"/>
          <p:cNvSpPr/>
          <p:nvPr/>
        </p:nvSpPr>
        <p:spPr>
          <a:xfrm rot="0">
            <a:off x="9705495" y="1004888"/>
            <a:ext cx="554581" cy="0"/>
          </a:xfrm>
          <a:prstGeom prst="line">
            <a:avLst/>
          </a:prstGeom>
          <a:ln cap="rnd" w="47625">
            <a:solidFill>
              <a:srgbClr val="F44747"/>
            </a:solidFill>
            <a:prstDash val="solid"/>
            <a:headEnd type="none" len="sm" w="sm"/>
            <a:tailEnd type="none" len="sm" w="sm"/>
          </a:ln>
        </p:spPr>
      </p:sp>
      <p:sp>
        <p:nvSpPr>
          <p:cNvPr name="AutoShape 4" id="4"/>
          <p:cNvSpPr/>
          <p:nvPr/>
        </p:nvSpPr>
        <p:spPr>
          <a:xfrm rot="0">
            <a:off x="9705495" y="2654527"/>
            <a:ext cx="554581" cy="0"/>
          </a:xfrm>
          <a:prstGeom prst="line">
            <a:avLst/>
          </a:prstGeom>
          <a:ln cap="rnd" w="47625">
            <a:solidFill>
              <a:srgbClr val="F44747"/>
            </a:solidFill>
            <a:prstDash val="solid"/>
            <a:headEnd type="none" len="sm" w="sm"/>
            <a:tailEnd type="none" len="sm" w="sm"/>
          </a:ln>
        </p:spPr>
      </p:sp>
      <p:sp>
        <p:nvSpPr>
          <p:cNvPr name="AutoShape 5" id="5"/>
          <p:cNvSpPr/>
          <p:nvPr/>
        </p:nvSpPr>
        <p:spPr>
          <a:xfrm rot="0">
            <a:off x="9705495" y="4304167"/>
            <a:ext cx="554581" cy="0"/>
          </a:xfrm>
          <a:prstGeom prst="line">
            <a:avLst/>
          </a:prstGeom>
          <a:ln cap="rnd" w="47625">
            <a:solidFill>
              <a:srgbClr val="F44747"/>
            </a:solidFill>
            <a:prstDash val="solid"/>
            <a:headEnd type="none" len="sm" w="sm"/>
            <a:tailEnd type="none" len="sm" w="sm"/>
          </a:ln>
        </p:spPr>
      </p:sp>
      <p:sp>
        <p:nvSpPr>
          <p:cNvPr name="AutoShape 6" id="6"/>
          <p:cNvSpPr/>
          <p:nvPr/>
        </p:nvSpPr>
        <p:spPr>
          <a:xfrm rot="0">
            <a:off x="9705495" y="5946745"/>
            <a:ext cx="554581" cy="0"/>
          </a:xfrm>
          <a:prstGeom prst="line">
            <a:avLst/>
          </a:prstGeom>
          <a:ln cap="rnd" w="47625">
            <a:solidFill>
              <a:srgbClr val="F44747"/>
            </a:solidFill>
            <a:prstDash val="solid"/>
            <a:headEnd type="none" len="sm" w="sm"/>
            <a:tailEnd type="none" len="sm" w="sm"/>
          </a:ln>
        </p:spPr>
      </p:sp>
      <p:sp>
        <p:nvSpPr>
          <p:cNvPr name="AutoShape 7" id="7"/>
          <p:cNvSpPr/>
          <p:nvPr/>
        </p:nvSpPr>
        <p:spPr>
          <a:xfrm rot="0">
            <a:off x="9705495" y="7589322"/>
            <a:ext cx="554581" cy="0"/>
          </a:xfrm>
          <a:prstGeom prst="line">
            <a:avLst/>
          </a:prstGeom>
          <a:ln cap="rnd" w="47625">
            <a:solidFill>
              <a:srgbClr val="F44747"/>
            </a:solidFill>
            <a:prstDash val="solid"/>
            <a:headEnd type="none" len="sm" w="sm"/>
            <a:tailEnd type="none" len="sm" w="sm"/>
          </a:ln>
        </p:spPr>
      </p:sp>
      <p:sp>
        <p:nvSpPr>
          <p:cNvPr name="Freeform 8" id="8"/>
          <p:cNvSpPr/>
          <p:nvPr/>
        </p:nvSpPr>
        <p:spPr>
          <a:xfrm flipH="false" flipV="true" rot="-990888">
            <a:off x="507868" y="-1653295"/>
            <a:ext cx="10372410" cy="3752926"/>
          </a:xfrm>
          <a:custGeom>
            <a:avLst/>
            <a:gdLst/>
            <a:ahLst/>
            <a:cxnLst/>
            <a:rect r="r" b="b" t="t" l="l"/>
            <a:pathLst>
              <a:path h="3752926" w="10372410">
                <a:moveTo>
                  <a:pt x="0" y="3752926"/>
                </a:moveTo>
                <a:lnTo>
                  <a:pt x="10372409" y="3752926"/>
                </a:lnTo>
                <a:lnTo>
                  <a:pt x="10372409" y="0"/>
                </a:lnTo>
                <a:lnTo>
                  <a:pt x="0" y="0"/>
                </a:lnTo>
                <a:lnTo>
                  <a:pt x="0" y="3752926"/>
                </a:lnTo>
                <a:close/>
              </a:path>
            </a:pathLst>
          </a:custGeom>
          <a:blipFill>
            <a:blip r:embed="rId3">
              <a:alphaModFix amt="75000"/>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true" rot="9955175">
            <a:off x="1734305" y="8697504"/>
            <a:ext cx="8786158" cy="3178992"/>
          </a:xfrm>
          <a:custGeom>
            <a:avLst/>
            <a:gdLst/>
            <a:ahLst/>
            <a:cxnLst/>
            <a:rect r="r" b="b" t="t" l="l"/>
            <a:pathLst>
              <a:path h="3178992" w="8786158">
                <a:moveTo>
                  <a:pt x="0" y="3178992"/>
                </a:moveTo>
                <a:lnTo>
                  <a:pt x="8786158" y="3178992"/>
                </a:lnTo>
                <a:lnTo>
                  <a:pt x="8786158" y="0"/>
                </a:lnTo>
                <a:lnTo>
                  <a:pt x="0" y="0"/>
                </a:lnTo>
                <a:lnTo>
                  <a:pt x="0" y="3178992"/>
                </a:lnTo>
                <a:close/>
              </a:path>
            </a:pathLst>
          </a:custGeom>
          <a:blipFill>
            <a:blip r:embed="rId5">
              <a:alphaModFix amt="61000"/>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6284517" y="3496467"/>
            <a:ext cx="5718967" cy="5544853"/>
          </a:xfrm>
          <a:custGeom>
            <a:avLst/>
            <a:gdLst/>
            <a:ahLst/>
            <a:cxnLst/>
            <a:rect r="r" b="b" t="t" l="l"/>
            <a:pathLst>
              <a:path h="5544853" w="5718967">
                <a:moveTo>
                  <a:pt x="0" y="0"/>
                </a:moveTo>
                <a:lnTo>
                  <a:pt x="5718966" y="0"/>
                </a:lnTo>
                <a:lnTo>
                  <a:pt x="5718966" y="5544853"/>
                </a:lnTo>
                <a:lnTo>
                  <a:pt x="0" y="5544853"/>
                </a:lnTo>
                <a:lnTo>
                  <a:pt x="0" y="0"/>
                </a:lnTo>
                <a:close/>
              </a:path>
            </a:pathLst>
          </a:custGeom>
          <a:blipFill>
            <a:blip r:embed="rId7"/>
            <a:stretch>
              <a:fillRect l="0" t="0" r="0" b="0"/>
            </a:stretch>
          </a:blipFill>
        </p:spPr>
      </p:sp>
      <p:sp>
        <p:nvSpPr>
          <p:cNvPr name="TextBox 11" id="11"/>
          <p:cNvSpPr txBox="true"/>
          <p:nvPr/>
        </p:nvSpPr>
        <p:spPr>
          <a:xfrm rot="0">
            <a:off x="188408" y="118393"/>
            <a:ext cx="18099592" cy="2744470"/>
          </a:xfrm>
          <a:prstGeom prst="rect">
            <a:avLst/>
          </a:prstGeom>
        </p:spPr>
        <p:txBody>
          <a:bodyPr anchor="t" rtlCol="false" tIns="0" lIns="0" bIns="0" rIns="0">
            <a:spAutoFit/>
          </a:bodyPr>
          <a:lstStyle/>
          <a:p>
            <a:pPr>
              <a:lnSpc>
                <a:spcPts val="7279"/>
              </a:lnSpc>
            </a:pPr>
            <a:r>
              <a:rPr lang="en-US" sz="5199">
                <a:solidFill>
                  <a:srgbClr val="FFFFFF"/>
                </a:solidFill>
                <a:latin typeface="Alice Bold"/>
              </a:rPr>
              <a:t>Step 4: To find Transmission Rate </a:t>
            </a:r>
          </a:p>
          <a:p>
            <a:pPr>
              <a:lnSpc>
                <a:spcPts val="7279"/>
              </a:lnSpc>
            </a:pPr>
            <a:r>
              <a:rPr lang="en-US" sz="5199">
                <a:solidFill>
                  <a:srgbClr val="FFFFFF"/>
                </a:solidFill>
                <a:latin typeface="Alice Bold"/>
              </a:rPr>
              <a:t>Function to calculate the data transmission rate based on the distance between airplanes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DAFlTmdQzOQ</dc:identifier>
  <dcterms:modified xsi:type="dcterms:W3CDTF">2011-08-01T06:04:30Z</dcterms:modified>
  <cp:revision>1</cp:revision>
  <dc:title>Project Proposal Business Presentation in Dark Blue Pink Abstract Tech Style</dc:title>
</cp:coreProperties>
</file>